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Lst>
  <p:notesMasterIdLst>
    <p:notesMasterId r:id="rId31"/>
  </p:notesMasterIdLst>
  <p:handoutMasterIdLst>
    <p:handoutMasterId r:id="rId32"/>
  </p:handoutMasterIdLst>
  <p:sldIdLst>
    <p:sldId id="261" r:id="rId3"/>
    <p:sldId id="343" r:id="rId4"/>
    <p:sldId id="276" r:id="rId5"/>
    <p:sldId id="286" r:id="rId6"/>
    <p:sldId id="307" r:id="rId7"/>
    <p:sldId id="320" r:id="rId8"/>
    <p:sldId id="282" r:id="rId9"/>
    <p:sldId id="283" r:id="rId10"/>
    <p:sldId id="291" r:id="rId11"/>
    <p:sldId id="302" r:id="rId12"/>
    <p:sldId id="303" r:id="rId13"/>
    <p:sldId id="322" r:id="rId14"/>
    <p:sldId id="321" r:id="rId15"/>
    <p:sldId id="292" r:id="rId16"/>
    <p:sldId id="294" r:id="rId17"/>
    <p:sldId id="298" r:id="rId18"/>
    <p:sldId id="337" r:id="rId19"/>
    <p:sldId id="312" r:id="rId20"/>
    <p:sldId id="336" r:id="rId21"/>
    <p:sldId id="296" r:id="rId22"/>
    <p:sldId id="313" r:id="rId23"/>
    <p:sldId id="314" r:id="rId24"/>
    <p:sldId id="344" r:id="rId25"/>
    <p:sldId id="299" r:id="rId26"/>
    <p:sldId id="325" r:id="rId27"/>
    <p:sldId id="326" r:id="rId28"/>
    <p:sldId id="345" r:id="rId29"/>
    <p:sldId id="301" r:id="rId3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alice Jordan-Marsh"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6600"/>
    <a:srgbClr val="FF9900"/>
    <a:srgbClr val="990000"/>
    <a:srgbClr val="FFCC00"/>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882"/>
    <p:restoredTop sz="79801"/>
  </p:normalViewPr>
  <p:slideViewPr>
    <p:cSldViewPr snapToGrid="0" snapToObjects="1">
      <p:cViewPr varScale="1">
        <p:scale>
          <a:sx n="53" d="100"/>
          <a:sy n="53" d="100"/>
        </p:scale>
        <p:origin x="590"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Workbook2"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rgbClr val="000000"/>
                </a:solidFill>
                <a:latin typeface="+mn-lt"/>
                <a:ea typeface="+mn-ea"/>
                <a:cs typeface="+mn-cs"/>
              </a:defRPr>
            </a:pPr>
            <a:r>
              <a:rPr lang="zh-CN" sz="2000" dirty="0">
                <a:solidFill>
                  <a:srgbClr val="000000"/>
                </a:solidFill>
                <a:latin typeface="DFKai-SB" panose="03000509000000000000" pitchFamily="65" charset="-120"/>
                <a:ea typeface="DFKai-SB" panose="03000509000000000000" pitchFamily="65" charset="-120"/>
              </a:rPr>
              <a:t>项目评估结</a:t>
            </a:r>
            <a:r>
              <a:rPr lang="zh-CN" sz="2000" dirty="0" smtClean="0">
                <a:solidFill>
                  <a:srgbClr val="000000"/>
                </a:solidFill>
                <a:latin typeface="DFKai-SB" panose="03000509000000000000" pitchFamily="65" charset="-120"/>
                <a:ea typeface="DFKai-SB" panose="03000509000000000000" pitchFamily="65" charset="-120"/>
              </a:rPr>
              <a:t>果</a:t>
            </a:r>
            <a:endParaRPr lang="zh-CN" sz="2000" dirty="0">
              <a:solidFill>
                <a:srgbClr val="000000"/>
              </a:solidFill>
              <a:latin typeface="DFKai-SB" panose="03000509000000000000" pitchFamily="65" charset="-120"/>
              <a:ea typeface="DFKai-SB" panose="03000509000000000000" pitchFamily="65" charset="-12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rgbClr val="000000"/>
              </a:solidFill>
              <a:latin typeface="+mn-lt"/>
              <a:ea typeface="+mn-ea"/>
              <a:cs typeface="+mn-cs"/>
            </a:defRPr>
          </a:pPr>
          <a:endParaRPr lang="en-US"/>
        </a:p>
      </c:txPr>
    </c:title>
    <c:autoTitleDeleted val="0"/>
    <c:plotArea>
      <c:layout/>
      <c:barChart>
        <c:barDir val="bar"/>
        <c:grouping val="stacked"/>
        <c:varyColors val="0"/>
        <c:ser>
          <c:idx val="1"/>
          <c:order val="0"/>
          <c:tx>
            <c:strRef>
              <c:f>Sheet1!$C$1</c:f>
              <c:strCache>
                <c:ptCount val="1"/>
                <c:pt idx="0">
                  <c:v>同意</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项目很有帮助</c:v>
                </c:pt>
                <c:pt idx="1">
                  <c:v>课程中PPT的内容简单易懂</c:v>
                </c:pt>
                <c:pt idx="2">
                  <c:v>课堂练习容易实行</c:v>
                </c:pt>
                <c:pt idx="3">
                  <c:v>网络上的练习容易取得</c:v>
                </c:pt>
                <c:pt idx="4">
                  <c:v>网络上的练习容易实行</c:v>
                </c:pt>
                <c:pt idx="5">
                  <c:v>网络上的作业容易理解</c:v>
                </c:pt>
                <c:pt idx="6">
                  <c:v>我计划在课程结束后继续使用网络材料</c:v>
                </c:pt>
              </c:strCache>
            </c:strRef>
          </c:cat>
          <c:val>
            <c:numRef>
              <c:f>Sheet1!$C$2:$C$8</c:f>
              <c:numCache>
                <c:formatCode>General</c:formatCode>
                <c:ptCount val="7"/>
                <c:pt idx="0">
                  <c:v>1</c:v>
                </c:pt>
                <c:pt idx="1">
                  <c:v>1</c:v>
                </c:pt>
                <c:pt idx="2">
                  <c:v>1</c:v>
                </c:pt>
                <c:pt idx="3">
                  <c:v>2</c:v>
                </c:pt>
                <c:pt idx="4">
                  <c:v>1</c:v>
                </c:pt>
                <c:pt idx="5">
                  <c:v>2</c:v>
                </c:pt>
                <c:pt idx="6">
                  <c:v>4</c:v>
                </c:pt>
              </c:numCache>
            </c:numRef>
          </c:val>
          <c:extLst>
            <c:ext xmlns:c16="http://schemas.microsoft.com/office/drawing/2014/chart" uri="{C3380CC4-5D6E-409C-BE32-E72D297353CC}">
              <c16:uniqueId val="{00000001-A936-4592-A066-6A942A2822E5}"/>
            </c:ext>
          </c:extLst>
        </c:ser>
        <c:dLbls>
          <c:dLblPos val="ctr"/>
          <c:showLegendKey val="0"/>
          <c:showVal val="1"/>
          <c:showCatName val="0"/>
          <c:showSerName val="0"/>
          <c:showPercent val="0"/>
          <c:showBubbleSize val="0"/>
        </c:dLbls>
        <c:gapWidth val="150"/>
        <c:overlap val="100"/>
        <c:axId val="32602368"/>
        <c:axId val="33126272"/>
      </c:barChart>
      <c:catAx>
        <c:axId val="32602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33126272"/>
        <c:crosses val="autoZero"/>
        <c:auto val="1"/>
        <c:lblAlgn val="ctr"/>
        <c:lblOffset val="100"/>
        <c:noMultiLvlLbl val="0"/>
      </c:catAx>
      <c:valAx>
        <c:axId val="33126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602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D05410-D723-9C43-AE39-F3ACA642E7C8}"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zh-TW" altLang="en-US"/>
        </a:p>
      </dgm:t>
    </dgm:pt>
    <dgm:pt modelId="{9E5ACEC8-B4EB-A244-934D-801F8804BD48}">
      <dgm:prSet phldrT="[Text]" custT="1"/>
      <dgm:spPr>
        <a:gradFill rotWithShape="0">
          <a:gsLst>
            <a:gs pos="0">
              <a:srgbClr val="FFC000"/>
            </a:gs>
            <a:gs pos="100000">
              <a:srgbClr val="990000"/>
            </a:gs>
          </a:gsLst>
        </a:gradFill>
      </dgm:spPr>
      <dgm:t>
        <a:bodyPr/>
        <a:lstStyle/>
        <a:p>
          <a:r>
            <a:rPr lang="en-US" altLang="zh-TW" sz="1800" dirty="0"/>
            <a:t>1</a:t>
          </a:r>
          <a:endParaRPr lang="zh-TW" altLang="en-US" sz="1800" dirty="0"/>
        </a:p>
      </dgm:t>
    </dgm:pt>
    <dgm:pt modelId="{7F6B3FD9-928D-D641-A3D7-75BEF669E9CA}" type="parTrans" cxnId="{36B219DC-9E0C-6A44-A7A9-E8A66737DE7C}">
      <dgm:prSet/>
      <dgm:spPr/>
      <dgm:t>
        <a:bodyPr/>
        <a:lstStyle/>
        <a:p>
          <a:endParaRPr lang="zh-TW" altLang="en-US"/>
        </a:p>
      </dgm:t>
    </dgm:pt>
    <dgm:pt modelId="{24C2A8F2-0C03-E644-9C9B-67558A989B5E}" type="sibTrans" cxnId="{36B219DC-9E0C-6A44-A7A9-E8A66737DE7C}">
      <dgm:prSet/>
      <dgm:spPr/>
      <dgm:t>
        <a:bodyPr/>
        <a:lstStyle/>
        <a:p>
          <a:endParaRPr lang="zh-TW" altLang="en-US"/>
        </a:p>
      </dgm:t>
    </dgm:pt>
    <dgm:pt modelId="{115A631E-2EBA-8841-BBEE-52E95288D3A2}">
      <dgm:prSet phldrT="[Text]" custT="1"/>
      <dgm:spPr/>
      <dgm:t>
        <a:bodyPr/>
        <a:lstStyle/>
        <a:p>
          <a:r>
            <a:rPr lang="en-US" sz="3200" dirty="0" smtClean="0">
              <a:solidFill>
                <a:srgbClr val="000000"/>
              </a:solidFill>
              <a:latin typeface="Times New Roman" panose="02020603050405020304" pitchFamily="18" charset="0"/>
              <a:cs typeface="Times New Roman" panose="02020603050405020304" pitchFamily="18" charset="0"/>
            </a:rPr>
            <a:t>Research Background</a:t>
          </a:r>
          <a:endParaRPr lang="zh-TW" altLang="en-US" sz="3200" dirty="0">
            <a:latin typeface="Times New Roman" panose="02020603050405020304" pitchFamily="18" charset="0"/>
            <a:cs typeface="Times New Roman" panose="02020603050405020304" pitchFamily="18" charset="0"/>
          </a:endParaRPr>
        </a:p>
      </dgm:t>
    </dgm:pt>
    <dgm:pt modelId="{98526B99-05DD-AB46-B51F-F689338A38FF}" type="parTrans" cxnId="{1E53BDA2-4B61-7943-BDB4-FEE8AF834AED}">
      <dgm:prSet/>
      <dgm:spPr/>
      <dgm:t>
        <a:bodyPr/>
        <a:lstStyle/>
        <a:p>
          <a:endParaRPr lang="zh-TW" altLang="en-US"/>
        </a:p>
      </dgm:t>
    </dgm:pt>
    <dgm:pt modelId="{E747B7AF-B8E1-BD4F-B0DF-FCA7654AFB92}" type="sibTrans" cxnId="{1E53BDA2-4B61-7943-BDB4-FEE8AF834AED}">
      <dgm:prSet/>
      <dgm:spPr/>
      <dgm:t>
        <a:bodyPr/>
        <a:lstStyle/>
        <a:p>
          <a:endParaRPr lang="zh-TW" altLang="en-US"/>
        </a:p>
      </dgm:t>
    </dgm:pt>
    <dgm:pt modelId="{8F1A44CE-C1E0-1049-A909-38BEF338D929}">
      <dgm:prSet phldrT="[Text]" custT="1"/>
      <dgm:spPr>
        <a:gradFill rotWithShape="0">
          <a:gsLst>
            <a:gs pos="0">
              <a:srgbClr val="FFCC00"/>
            </a:gs>
            <a:gs pos="100000">
              <a:srgbClr val="990000"/>
            </a:gs>
          </a:gsLst>
        </a:gradFill>
      </dgm:spPr>
      <dgm:t>
        <a:bodyPr/>
        <a:lstStyle/>
        <a:p>
          <a:r>
            <a:rPr lang="en-US" altLang="zh-TW" sz="1800" dirty="0"/>
            <a:t>3</a:t>
          </a:r>
          <a:endParaRPr lang="zh-TW" altLang="en-US" sz="1800" dirty="0"/>
        </a:p>
      </dgm:t>
    </dgm:pt>
    <dgm:pt modelId="{614E1931-F38C-7E43-A3B3-6AF6C4C18540}" type="parTrans" cxnId="{872EA4DC-9EFE-D042-87DA-1F729D477CAF}">
      <dgm:prSet/>
      <dgm:spPr/>
      <dgm:t>
        <a:bodyPr/>
        <a:lstStyle/>
        <a:p>
          <a:endParaRPr lang="zh-TW" altLang="en-US"/>
        </a:p>
      </dgm:t>
    </dgm:pt>
    <dgm:pt modelId="{1AC3E38D-9B82-344F-A135-5F8B31351FEC}" type="sibTrans" cxnId="{872EA4DC-9EFE-D042-87DA-1F729D477CAF}">
      <dgm:prSet/>
      <dgm:spPr/>
      <dgm:t>
        <a:bodyPr/>
        <a:lstStyle/>
        <a:p>
          <a:endParaRPr lang="zh-TW" altLang="en-US"/>
        </a:p>
      </dgm:t>
    </dgm:pt>
    <dgm:pt modelId="{427D92BA-E4E5-B148-98A8-87AB79C07387}">
      <dgm:prSet phldrT="[Text]" custT="1"/>
      <dgm:spPr/>
      <dgm:t>
        <a:bodyPr/>
        <a:lstStyle/>
        <a:p>
          <a:r>
            <a:rPr lang="en-US" sz="3200" dirty="0" smtClean="0">
              <a:solidFill>
                <a:srgbClr val="000000"/>
              </a:solidFill>
              <a:latin typeface="Times New Roman" panose="02020603050405020304" pitchFamily="18" charset="0"/>
              <a:cs typeface="Times New Roman" panose="02020603050405020304" pitchFamily="18" charset="0"/>
            </a:rPr>
            <a:t>Preliminary Results</a:t>
          </a:r>
          <a:endParaRPr lang="zh-TW" altLang="en-US" sz="3200" dirty="0">
            <a:solidFill>
              <a:srgbClr val="000000"/>
            </a:solidFill>
            <a:latin typeface="Times New Roman" panose="02020603050405020304" pitchFamily="18" charset="0"/>
            <a:cs typeface="Times New Roman" panose="02020603050405020304" pitchFamily="18" charset="0"/>
          </a:endParaRPr>
        </a:p>
      </dgm:t>
    </dgm:pt>
    <dgm:pt modelId="{CD385B6B-C3F8-034B-9B9A-3209C60C7AAA}" type="parTrans" cxnId="{8C0BF838-F9B8-134E-A191-6B2C12DC01C4}">
      <dgm:prSet/>
      <dgm:spPr/>
      <dgm:t>
        <a:bodyPr/>
        <a:lstStyle/>
        <a:p>
          <a:endParaRPr lang="zh-TW" altLang="en-US"/>
        </a:p>
      </dgm:t>
    </dgm:pt>
    <dgm:pt modelId="{369470A7-1932-7446-87C2-482FFDEA1860}" type="sibTrans" cxnId="{8C0BF838-F9B8-134E-A191-6B2C12DC01C4}">
      <dgm:prSet/>
      <dgm:spPr/>
      <dgm:t>
        <a:bodyPr/>
        <a:lstStyle/>
        <a:p>
          <a:endParaRPr lang="zh-TW" altLang="en-US"/>
        </a:p>
      </dgm:t>
    </dgm:pt>
    <dgm:pt modelId="{27CD7430-CE4B-0541-B40B-CA85E8B354D8}">
      <dgm:prSet phldrT="[Text]" custT="1"/>
      <dgm:spPr>
        <a:gradFill rotWithShape="0">
          <a:gsLst>
            <a:gs pos="0">
              <a:srgbClr val="FFCC00"/>
            </a:gs>
            <a:gs pos="100000">
              <a:srgbClr val="990000"/>
            </a:gs>
          </a:gsLst>
        </a:gradFill>
      </dgm:spPr>
      <dgm:t>
        <a:bodyPr/>
        <a:lstStyle/>
        <a:p>
          <a:r>
            <a:rPr lang="en-US" altLang="zh-TW" sz="1800" dirty="0"/>
            <a:t>4</a:t>
          </a:r>
          <a:endParaRPr lang="zh-TW" altLang="en-US" sz="1800" dirty="0"/>
        </a:p>
      </dgm:t>
    </dgm:pt>
    <dgm:pt modelId="{DEDE4D18-2A5E-024B-B8F0-0576A985BAAA}" type="parTrans" cxnId="{0C001115-9F26-F145-B4FC-54EBFA82F10C}">
      <dgm:prSet/>
      <dgm:spPr/>
      <dgm:t>
        <a:bodyPr/>
        <a:lstStyle/>
        <a:p>
          <a:endParaRPr lang="zh-TW" altLang="en-US"/>
        </a:p>
      </dgm:t>
    </dgm:pt>
    <dgm:pt modelId="{9062837A-775A-DD4D-8DAF-9AFDF3749879}" type="sibTrans" cxnId="{0C001115-9F26-F145-B4FC-54EBFA82F10C}">
      <dgm:prSet/>
      <dgm:spPr/>
      <dgm:t>
        <a:bodyPr/>
        <a:lstStyle/>
        <a:p>
          <a:endParaRPr lang="zh-TW" altLang="en-US"/>
        </a:p>
      </dgm:t>
    </dgm:pt>
    <dgm:pt modelId="{FE7088A7-B39B-284E-BB0C-39C73A2C0AE3}">
      <dgm:prSet phldrT="[Text]" custT="1"/>
      <dgm:spPr/>
      <dgm:t>
        <a:bodyPr/>
        <a:lstStyle/>
        <a:p>
          <a:r>
            <a:rPr lang="en-US" altLang="zh-TW" sz="3200" dirty="0" smtClean="0">
              <a:solidFill>
                <a:srgbClr val="000000"/>
              </a:solidFill>
              <a:latin typeface="Times New Roman" panose="02020603050405020304" pitchFamily="18" charset="0"/>
              <a:cs typeface="Times New Roman" panose="02020603050405020304" pitchFamily="18" charset="0"/>
            </a:rPr>
            <a:t>Current Work</a:t>
          </a:r>
          <a:endParaRPr lang="zh-TW" altLang="en-US" sz="3200" dirty="0">
            <a:latin typeface="Times New Roman" panose="02020603050405020304" pitchFamily="18" charset="0"/>
            <a:cs typeface="Times New Roman" panose="02020603050405020304" pitchFamily="18" charset="0"/>
          </a:endParaRPr>
        </a:p>
      </dgm:t>
    </dgm:pt>
    <dgm:pt modelId="{E8ACC4A3-B864-9F42-A044-D180BB2F7B72}" type="parTrans" cxnId="{0E9B5CB8-66EF-8E48-8800-36919228F4E5}">
      <dgm:prSet/>
      <dgm:spPr/>
      <dgm:t>
        <a:bodyPr/>
        <a:lstStyle/>
        <a:p>
          <a:endParaRPr lang="zh-TW" altLang="en-US"/>
        </a:p>
      </dgm:t>
    </dgm:pt>
    <dgm:pt modelId="{BC0B1A97-3B1C-4F45-9747-23CFA026DD8D}" type="sibTrans" cxnId="{0E9B5CB8-66EF-8E48-8800-36919228F4E5}">
      <dgm:prSet/>
      <dgm:spPr/>
      <dgm:t>
        <a:bodyPr/>
        <a:lstStyle/>
        <a:p>
          <a:endParaRPr lang="zh-TW" altLang="en-US"/>
        </a:p>
      </dgm:t>
    </dgm:pt>
    <dgm:pt modelId="{5ADE3155-072D-B642-8751-D67B71EB3B7B}">
      <dgm:prSet custT="1"/>
      <dgm:spPr>
        <a:gradFill rotWithShape="0">
          <a:gsLst>
            <a:gs pos="0">
              <a:srgbClr val="FFCC00"/>
            </a:gs>
            <a:gs pos="100000">
              <a:srgbClr val="990000"/>
            </a:gs>
          </a:gsLst>
        </a:gradFill>
      </dgm:spPr>
      <dgm:t>
        <a:bodyPr/>
        <a:lstStyle/>
        <a:p>
          <a:r>
            <a:rPr lang="en-US" altLang="zh-TW" sz="1500" dirty="0"/>
            <a:t>2</a:t>
          </a:r>
          <a:endParaRPr lang="zh-TW" altLang="en-US" sz="1500" dirty="0"/>
        </a:p>
      </dgm:t>
    </dgm:pt>
    <dgm:pt modelId="{127BB23D-993B-454B-8678-F42A2FCBBEFF}" type="parTrans" cxnId="{99F1D529-A172-4940-8D96-1929A96571FE}">
      <dgm:prSet/>
      <dgm:spPr/>
      <dgm:t>
        <a:bodyPr/>
        <a:lstStyle/>
        <a:p>
          <a:endParaRPr lang="zh-TW" altLang="en-US"/>
        </a:p>
      </dgm:t>
    </dgm:pt>
    <dgm:pt modelId="{6C2C1AD2-383A-7E4C-9B77-9C66E7EAD689}" type="sibTrans" cxnId="{99F1D529-A172-4940-8D96-1929A96571FE}">
      <dgm:prSet/>
      <dgm:spPr/>
      <dgm:t>
        <a:bodyPr/>
        <a:lstStyle/>
        <a:p>
          <a:endParaRPr lang="zh-TW" altLang="en-US"/>
        </a:p>
      </dgm:t>
    </dgm:pt>
    <dgm:pt modelId="{77C144F6-2932-4142-93A2-7D915450E375}">
      <dgm:prSet custT="1"/>
      <dgm:spPr/>
      <dgm:t>
        <a:bodyPr/>
        <a:lstStyle/>
        <a:p>
          <a:r>
            <a:rPr lang="en-US" sz="3200" dirty="0" smtClean="0">
              <a:solidFill>
                <a:srgbClr val="000000"/>
              </a:solidFill>
              <a:latin typeface="Times New Roman" panose="02020603050405020304" pitchFamily="18" charset="0"/>
              <a:cs typeface="Times New Roman" panose="02020603050405020304" pitchFamily="18" charset="0"/>
            </a:rPr>
            <a:t>Program Design</a:t>
          </a:r>
          <a:endParaRPr lang="zh-TW" altLang="en-US" sz="3200" dirty="0">
            <a:solidFill>
              <a:schemeClr val="tx1"/>
            </a:solidFill>
            <a:latin typeface="Times New Roman" panose="02020603050405020304" pitchFamily="18" charset="0"/>
            <a:cs typeface="Times New Roman" panose="02020603050405020304" pitchFamily="18" charset="0"/>
          </a:endParaRPr>
        </a:p>
      </dgm:t>
    </dgm:pt>
    <dgm:pt modelId="{50B1DFF0-ED68-774C-93E6-788249477F07}" type="parTrans" cxnId="{C9311D92-34DD-E64D-AEEB-27A0853BADEE}">
      <dgm:prSet/>
      <dgm:spPr/>
      <dgm:t>
        <a:bodyPr/>
        <a:lstStyle/>
        <a:p>
          <a:endParaRPr lang="zh-TW" altLang="en-US"/>
        </a:p>
      </dgm:t>
    </dgm:pt>
    <dgm:pt modelId="{44D76DBF-BE65-AC4D-A2F1-6D657CA8B064}" type="sibTrans" cxnId="{C9311D92-34DD-E64D-AEEB-27A0853BADEE}">
      <dgm:prSet/>
      <dgm:spPr/>
      <dgm:t>
        <a:bodyPr/>
        <a:lstStyle/>
        <a:p>
          <a:endParaRPr lang="zh-TW" altLang="en-US"/>
        </a:p>
      </dgm:t>
    </dgm:pt>
    <dgm:pt modelId="{05F66062-303B-40C8-B5FA-D57FEB73B5D2}">
      <dgm:prSet phldrT="[Text]"/>
      <dgm:spPr>
        <a:solidFill>
          <a:srgbClr val="CC6600"/>
        </a:solidFill>
      </dgm:spPr>
      <dgm:t>
        <a:bodyPr/>
        <a:lstStyle/>
        <a:p>
          <a:r>
            <a:rPr lang="en-US" altLang="zh-TW" dirty="0" smtClean="0"/>
            <a:t>5</a:t>
          </a:r>
          <a:endParaRPr lang="zh-TW" altLang="en-US" dirty="0"/>
        </a:p>
      </dgm:t>
    </dgm:pt>
    <dgm:pt modelId="{651035C9-16DA-490A-A70A-E23B9A0EC8C0}" type="parTrans" cxnId="{D5493A2C-D4A5-4038-A8CE-0D2BCA12A705}">
      <dgm:prSet/>
      <dgm:spPr/>
      <dgm:t>
        <a:bodyPr/>
        <a:lstStyle/>
        <a:p>
          <a:endParaRPr lang="en-US"/>
        </a:p>
      </dgm:t>
    </dgm:pt>
    <dgm:pt modelId="{50279F1E-C56C-469A-905A-D786351AF90B}" type="sibTrans" cxnId="{D5493A2C-D4A5-4038-A8CE-0D2BCA12A705}">
      <dgm:prSet/>
      <dgm:spPr/>
      <dgm:t>
        <a:bodyPr/>
        <a:lstStyle/>
        <a:p>
          <a:endParaRPr lang="en-US"/>
        </a:p>
      </dgm:t>
    </dgm:pt>
    <dgm:pt modelId="{9E14828B-A4F4-499C-ADF6-854601FEC529}">
      <dgm:prSet custT="1"/>
      <dgm:spPr/>
      <dgm:t>
        <a:bodyPr/>
        <a:lstStyle/>
        <a:p>
          <a:r>
            <a:rPr lang="en-US" sz="3200" dirty="0" smtClean="0">
              <a:solidFill>
                <a:srgbClr val="000000"/>
              </a:solidFill>
              <a:latin typeface="Times New Roman" panose="02020603050405020304" pitchFamily="18" charset="0"/>
              <a:cs typeface="Times New Roman" panose="02020603050405020304" pitchFamily="18" charset="0"/>
            </a:rPr>
            <a:t>Future Plan</a:t>
          </a:r>
          <a:endParaRPr lang="en-US" sz="3200" dirty="0">
            <a:solidFill>
              <a:srgbClr val="000000"/>
            </a:solidFill>
            <a:latin typeface="Times New Roman" panose="02020603050405020304" pitchFamily="18" charset="0"/>
            <a:cs typeface="Times New Roman" panose="02020603050405020304" pitchFamily="18" charset="0"/>
          </a:endParaRPr>
        </a:p>
      </dgm:t>
    </dgm:pt>
    <dgm:pt modelId="{11863936-1316-451C-ACD3-715FC0DA7010}" type="parTrans" cxnId="{C45B28D7-A6C2-4FF1-9D30-61EC03F6C59E}">
      <dgm:prSet/>
      <dgm:spPr/>
      <dgm:t>
        <a:bodyPr/>
        <a:lstStyle/>
        <a:p>
          <a:endParaRPr lang="en-US"/>
        </a:p>
      </dgm:t>
    </dgm:pt>
    <dgm:pt modelId="{9C9C7CEC-7779-42CA-9636-2514E647B943}" type="sibTrans" cxnId="{C45B28D7-A6C2-4FF1-9D30-61EC03F6C59E}">
      <dgm:prSet/>
      <dgm:spPr/>
      <dgm:t>
        <a:bodyPr/>
        <a:lstStyle/>
        <a:p>
          <a:endParaRPr lang="en-US"/>
        </a:p>
      </dgm:t>
    </dgm:pt>
    <dgm:pt modelId="{432A0059-409B-9F4D-90A8-28DFA3AED2BF}" type="pres">
      <dgm:prSet presAssocID="{61D05410-D723-9C43-AE39-F3ACA642E7C8}" presName="linearFlow" presStyleCnt="0">
        <dgm:presLayoutVars>
          <dgm:dir/>
          <dgm:animLvl val="lvl"/>
          <dgm:resizeHandles val="exact"/>
        </dgm:presLayoutVars>
      </dgm:prSet>
      <dgm:spPr/>
      <dgm:t>
        <a:bodyPr/>
        <a:lstStyle/>
        <a:p>
          <a:endParaRPr lang="en-US"/>
        </a:p>
      </dgm:t>
    </dgm:pt>
    <dgm:pt modelId="{7C460E2E-440B-0646-B3CD-ED2DD6545D0E}" type="pres">
      <dgm:prSet presAssocID="{9E5ACEC8-B4EB-A244-934D-801F8804BD48}" presName="composite" presStyleCnt="0"/>
      <dgm:spPr/>
    </dgm:pt>
    <dgm:pt modelId="{ECEE88B0-2572-164B-9E9B-48F3294F4FA1}" type="pres">
      <dgm:prSet presAssocID="{9E5ACEC8-B4EB-A244-934D-801F8804BD48}" presName="parentText" presStyleLbl="alignNode1" presStyleIdx="0" presStyleCnt="5">
        <dgm:presLayoutVars>
          <dgm:chMax val="1"/>
          <dgm:bulletEnabled val="1"/>
        </dgm:presLayoutVars>
      </dgm:prSet>
      <dgm:spPr/>
      <dgm:t>
        <a:bodyPr/>
        <a:lstStyle/>
        <a:p>
          <a:endParaRPr lang="en-US"/>
        </a:p>
      </dgm:t>
    </dgm:pt>
    <dgm:pt modelId="{39DEF1D0-4936-044C-AF95-BFF76EDCD4DD}" type="pres">
      <dgm:prSet presAssocID="{9E5ACEC8-B4EB-A244-934D-801F8804BD48}" presName="descendantText" presStyleLbl="alignAcc1" presStyleIdx="0" presStyleCnt="5" custLinFactNeighborX="282">
        <dgm:presLayoutVars>
          <dgm:bulletEnabled val="1"/>
        </dgm:presLayoutVars>
      </dgm:prSet>
      <dgm:spPr/>
      <dgm:t>
        <a:bodyPr/>
        <a:lstStyle/>
        <a:p>
          <a:endParaRPr lang="en-US"/>
        </a:p>
      </dgm:t>
    </dgm:pt>
    <dgm:pt modelId="{EC9A8945-1A39-2F4D-9993-EAF4357687C8}" type="pres">
      <dgm:prSet presAssocID="{24C2A8F2-0C03-E644-9C9B-67558A989B5E}" presName="sp" presStyleCnt="0"/>
      <dgm:spPr/>
    </dgm:pt>
    <dgm:pt modelId="{9468D82F-BCD1-B048-9438-ED98C70F798F}" type="pres">
      <dgm:prSet presAssocID="{5ADE3155-072D-B642-8751-D67B71EB3B7B}" presName="composite" presStyleCnt="0"/>
      <dgm:spPr/>
    </dgm:pt>
    <dgm:pt modelId="{1C1BF1EA-9D4B-7C4C-B15B-DF538D14FE80}" type="pres">
      <dgm:prSet presAssocID="{5ADE3155-072D-B642-8751-D67B71EB3B7B}" presName="parentText" presStyleLbl="alignNode1" presStyleIdx="1" presStyleCnt="5">
        <dgm:presLayoutVars>
          <dgm:chMax val="1"/>
          <dgm:bulletEnabled val="1"/>
        </dgm:presLayoutVars>
      </dgm:prSet>
      <dgm:spPr/>
      <dgm:t>
        <a:bodyPr/>
        <a:lstStyle/>
        <a:p>
          <a:endParaRPr lang="en-US"/>
        </a:p>
      </dgm:t>
    </dgm:pt>
    <dgm:pt modelId="{EB142C3E-9EAC-604C-AC33-52DC76542A96}" type="pres">
      <dgm:prSet presAssocID="{5ADE3155-072D-B642-8751-D67B71EB3B7B}" presName="descendantText" presStyleLbl="alignAcc1" presStyleIdx="1" presStyleCnt="5">
        <dgm:presLayoutVars>
          <dgm:bulletEnabled val="1"/>
        </dgm:presLayoutVars>
      </dgm:prSet>
      <dgm:spPr/>
      <dgm:t>
        <a:bodyPr/>
        <a:lstStyle/>
        <a:p>
          <a:endParaRPr lang="en-US"/>
        </a:p>
      </dgm:t>
    </dgm:pt>
    <dgm:pt modelId="{C8FA833A-FAAB-B14E-A1DA-0B378E3338C1}" type="pres">
      <dgm:prSet presAssocID="{6C2C1AD2-383A-7E4C-9B77-9C66E7EAD689}" presName="sp" presStyleCnt="0"/>
      <dgm:spPr/>
    </dgm:pt>
    <dgm:pt modelId="{1FDE202B-6A16-2B47-A454-7820643171FE}" type="pres">
      <dgm:prSet presAssocID="{8F1A44CE-C1E0-1049-A909-38BEF338D929}" presName="composite" presStyleCnt="0"/>
      <dgm:spPr/>
    </dgm:pt>
    <dgm:pt modelId="{6D4068DA-EA6E-334B-834A-8C5E5E804448}" type="pres">
      <dgm:prSet presAssocID="{8F1A44CE-C1E0-1049-A909-38BEF338D929}" presName="parentText" presStyleLbl="alignNode1" presStyleIdx="2" presStyleCnt="5">
        <dgm:presLayoutVars>
          <dgm:chMax val="1"/>
          <dgm:bulletEnabled val="1"/>
        </dgm:presLayoutVars>
      </dgm:prSet>
      <dgm:spPr/>
      <dgm:t>
        <a:bodyPr/>
        <a:lstStyle/>
        <a:p>
          <a:endParaRPr lang="en-US"/>
        </a:p>
      </dgm:t>
    </dgm:pt>
    <dgm:pt modelId="{23904214-C7C1-FA44-B752-C38C1F005349}" type="pres">
      <dgm:prSet presAssocID="{8F1A44CE-C1E0-1049-A909-38BEF338D929}" presName="descendantText" presStyleLbl="alignAcc1" presStyleIdx="2" presStyleCnt="5">
        <dgm:presLayoutVars>
          <dgm:bulletEnabled val="1"/>
        </dgm:presLayoutVars>
      </dgm:prSet>
      <dgm:spPr/>
      <dgm:t>
        <a:bodyPr/>
        <a:lstStyle/>
        <a:p>
          <a:endParaRPr lang="en-US"/>
        </a:p>
      </dgm:t>
    </dgm:pt>
    <dgm:pt modelId="{5D541A9E-B009-404C-8094-8C373CCB5E28}" type="pres">
      <dgm:prSet presAssocID="{1AC3E38D-9B82-344F-A135-5F8B31351FEC}" presName="sp" presStyleCnt="0"/>
      <dgm:spPr/>
    </dgm:pt>
    <dgm:pt modelId="{B5C9FA5A-361C-3940-B7C9-CA0DBD8D7926}" type="pres">
      <dgm:prSet presAssocID="{27CD7430-CE4B-0541-B40B-CA85E8B354D8}" presName="composite" presStyleCnt="0"/>
      <dgm:spPr/>
    </dgm:pt>
    <dgm:pt modelId="{1EC7DE4F-F478-5D46-8E3C-F29600E7E21B}" type="pres">
      <dgm:prSet presAssocID="{27CD7430-CE4B-0541-B40B-CA85E8B354D8}" presName="parentText" presStyleLbl="alignNode1" presStyleIdx="3" presStyleCnt="5">
        <dgm:presLayoutVars>
          <dgm:chMax val="1"/>
          <dgm:bulletEnabled val="1"/>
        </dgm:presLayoutVars>
      </dgm:prSet>
      <dgm:spPr/>
      <dgm:t>
        <a:bodyPr/>
        <a:lstStyle/>
        <a:p>
          <a:endParaRPr lang="en-US"/>
        </a:p>
      </dgm:t>
    </dgm:pt>
    <dgm:pt modelId="{97E023C1-DD7D-3343-86AC-28B72ED5A01E}" type="pres">
      <dgm:prSet presAssocID="{27CD7430-CE4B-0541-B40B-CA85E8B354D8}" presName="descendantText" presStyleLbl="alignAcc1" presStyleIdx="3" presStyleCnt="5">
        <dgm:presLayoutVars>
          <dgm:bulletEnabled val="1"/>
        </dgm:presLayoutVars>
      </dgm:prSet>
      <dgm:spPr/>
      <dgm:t>
        <a:bodyPr/>
        <a:lstStyle/>
        <a:p>
          <a:endParaRPr lang="en-US"/>
        </a:p>
      </dgm:t>
    </dgm:pt>
    <dgm:pt modelId="{618F75A0-1895-4908-B6A8-DE7B5F508BDC}" type="pres">
      <dgm:prSet presAssocID="{9062837A-775A-DD4D-8DAF-9AFDF3749879}" presName="sp" presStyleCnt="0"/>
      <dgm:spPr/>
    </dgm:pt>
    <dgm:pt modelId="{4BC46992-8D59-419C-9D89-3BD437F3F9B1}" type="pres">
      <dgm:prSet presAssocID="{05F66062-303B-40C8-B5FA-D57FEB73B5D2}" presName="composite" presStyleCnt="0"/>
      <dgm:spPr/>
    </dgm:pt>
    <dgm:pt modelId="{EC114CB7-923C-4D09-9A7E-3B4F8DE3C2A2}" type="pres">
      <dgm:prSet presAssocID="{05F66062-303B-40C8-B5FA-D57FEB73B5D2}" presName="parentText" presStyleLbl="alignNode1" presStyleIdx="4" presStyleCnt="5">
        <dgm:presLayoutVars>
          <dgm:chMax val="1"/>
          <dgm:bulletEnabled val="1"/>
        </dgm:presLayoutVars>
      </dgm:prSet>
      <dgm:spPr/>
      <dgm:t>
        <a:bodyPr/>
        <a:lstStyle/>
        <a:p>
          <a:endParaRPr lang="en-US"/>
        </a:p>
      </dgm:t>
    </dgm:pt>
    <dgm:pt modelId="{10E81366-7228-470C-890D-B23CB7058C93}" type="pres">
      <dgm:prSet presAssocID="{05F66062-303B-40C8-B5FA-D57FEB73B5D2}" presName="descendantText" presStyleLbl="alignAcc1" presStyleIdx="4" presStyleCnt="5">
        <dgm:presLayoutVars>
          <dgm:bulletEnabled val="1"/>
        </dgm:presLayoutVars>
      </dgm:prSet>
      <dgm:spPr/>
      <dgm:t>
        <a:bodyPr/>
        <a:lstStyle/>
        <a:p>
          <a:endParaRPr lang="en-US"/>
        </a:p>
      </dgm:t>
    </dgm:pt>
  </dgm:ptLst>
  <dgm:cxnLst>
    <dgm:cxn modelId="{99F1D529-A172-4940-8D96-1929A96571FE}" srcId="{61D05410-D723-9C43-AE39-F3ACA642E7C8}" destId="{5ADE3155-072D-B642-8751-D67B71EB3B7B}" srcOrd="1" destOrd="0" parTransId="{127BB23D-993B-454B-8678-F42A2FCBBEFF}" sibTransId="{6C2C1AD2-383A-7E4C-9B77-9C66E7EAD689}"/>
    <dgm:cxn modelId="{FD3C4F08-3C55-4BE2-8DFD-C0BED72AD4E6}" type="presOf" srcId="{77C144F6-2932-4142-93A2-7D915450E375}" destId="{EB142C3E-9EAC-604C-AC33-52DC76542A96}" srcOrd="0" destOrd="0" presId="urn:microsoft.com/office/officeart/2005/8/layout/chevron2"/>
    <dgm:cxn modelId="{A0AD16F8-2F24-45BE-BFC9-9487D90846EC}" type="presOf" srcId="{27CD7430-CE4B-0541-B40B-CA85E8B354D8}" destId="{1EC7DE4F-F478-5D46-8E3C-F29600E7E21B}" srcOrd="0" destOrd="0" presId="urn:microsoft.com/office/officeart/2005/8/layout/chevron2"/>
    <dgm:cxn modelId="{764D5375-B678-4C71-BBFA-BCB59EF3832E}" type="presOf" srcId="{05F66062-303B-40C8-B5FA-D57FEB73B5D2}" destId="{EC114CB7-923C-4D09-9A7E-3B4F8DE3C2A2}" srcOrd="0" destOrd="0" presId="urn:microsoft.com/office/officeart/2005/8/layout/chevron2"/>
    <dgm:cxn modelId="{A2D3C6CE-8C0A-4791-8AC0-C0FB00B61866}" type="presOf" srcId="{61D05410-D723-9C43-AE39-F3ACA642E7C8}" destId="{432A0059-409B-9F4D-90A8-28DFA3AED2BF}" srcOrd="0" destOrd="0" presId="urn:microsoft.com/office/officeart/2005/8/layout/chevron2"/>
    <dgm:cxn modelId="{1E53BDA2-4B61-7943-BDB4-FEE8AF834AED}" srcId="{9E5ACEC8-B4EB-A244-934D-801F8804BD48}" destId="{115A631E-2EBA-8841-BBEE-52E95288D3A2}" srcOrd="0" destOrd="0" parTransId="{98526B99-05DD-AB46-B51F-F689338A38FF}" sibTransId="{E747B7AF-B8E1-BD4F-B0DF-FCA7654AFB92}"/>
    <dgm:cxn modelId="{C45B28D7-A6C2-4FF1-9D30-61EC03F6C59E}" srcId="{05F66062-303B-40C8-B5FA-D57FEB73B5D2}" destId="{9E14828B-A4F4-499C-ADF6-854601FEC529}" srcOrd="0" destOrd="0" parTransId="{11863936-1316-451C-ACD3-715FC0DA7010}" sibTransId="{9C9C7CEC-7779-42CA-9636-2514E647B943}"/>
    <dgm:cxn modelId="{C5E84DFA-33E0-4EB7-8BAC-F8FA75A1C769}" type="presOf" srcId="{427D92BA-E4E5-B148-98A8-87AB79C07387}" destId="{23904214-C7C1-FA44-B752-C38C1F005349}" srcOrd="0" destOrd="0" presId="urn:microsoft.com/office/officeart/2005/8/layout/chevron2"/>
    <dgm:cxn modelId="{C9311D92-34DD-E64D-AEEB-27A0853BADEE}" srcId="{5ADE3155-072D-B642-8751-D67B71EB3B7B}" destId="{77C144F6-2932-4142-93A2-7D915450E375}" srcOrd="0" destOrd="0" parTransId="{50B1DFF0-ED68-774C-93E6-788249477F07}" sibTransId="{44D76DBF-BE65-AC4D-A2F1-6D657CA8B064}"/>
    <dgm:cxn modelId="{30DF64DA-60D6-41C4-9C00-3134647DCD2D}" type="presOf" srcId="{115A631E-2EBA-8841-BBEE-52E95288D3A2}" destId="{39DEF1D0-4936-044C-AF95-BFF76EDCD4DD}" srcOrd="0" destOrd="0" presId="urn:microsoft.com/office/officeart/2005/8/layout/chevron2"/>
    <dgm:cxn modelId="{905D2DEE-D6B9-428E-AB01-9A22B7C0EF2E}" type="presOf" srcId="{8F1A44CE-C1E0-1049-A909-38BEF338D929}" destId="{6D4068DA-EA6E-334B-834A-8C5E5E804448}" srcOrd="0" destOrd="0" presId="urn:microsoft.com/office/officeart/2005/8/layout/chevron2"/>
    <dgm:cxn modelId="{0C001115-9F26-F145-B4FC-54EBFA82F10C}" srcId="{61D05410-D723-9C43-AE39-F3ACA642E7C8}" destId="{27CD7430-CE4B-0541-B40B-CA85E8B354D8}" srcOrd="3" destOrd="0" parTransId="{DEDE4D18-2A5E-024B-B8F0-0576A985BAAA}" sibTransId="{9062837A-775A-DD4D-8DAF-9AFDF3749879}"/>
    <dgm:cxn modelId="{36B219DC-9E0C-6A44-A7A9-E8A66737DE7C}" srcId="{61D05410-D723-9C43-AE39-F3ACA642E7C8}" destId="{9E5ACEC8-B4EB-A244-934D-801F8804BD48}" srcOrd="0" destOrd="0" parTransId="{7F6B3FD9-928D-D641-A3D7-75BEF669E9CA}" sibTransId="{24C2A8F2-0C03-E644-9C9B-67558A989B5E}"/>
    <dgm:cxn modelId="{D5493A2C-D4A5-4038-A8CE-0D2BCA12A705}" srcId="{61D05410-D723-9C43-AE39-F3ACA642E7C8}" destId="{05F66062-303B-40C8-B5FA-D57FEB73B5D2}" srcOrd="4" destOrd="0" parTransId="{651035C9-16DA-490A-A70A-E23B9A0EC8C0}" sibTransId="{50279F1E-C56C-469A-905A-D786351AF90B}"/>
    <dgm:cxn modelId="{27A849F2-8689-4637-B108-1D5F1E057AA8}" type="presOf" srcId="{5ADE3155-072D-B642-8751-D67B71EB3B7B}" destId="{1C1BF1EA-9D4B-7C4C-B15B-DF538D14FE80}" srcOrd="0" destOrd="0" presId="urn:microsoft.com/office/officeart/2005/8/layout/chevron2"/>
    <dgm:cxn modelId="{872EA4DC-9EFE-D042-87DA-1F729D477CAF}" srcId="{61D05410-D723-9C43-AE39-F3ACA642E7C8}" destId="{8F1A44CE-C1E0-1049-A909-38BEF338D929}" srcOrd="2" destOrd="0" parTransId="{614E1931-F38C-7E43-A3B3-6AF6C4C18540}" sibTransId="{1AC3E38D-9B82-344F-A135-5F8B31351FEC}"/>
    <dgm:cxn modelId="{CCD8785C-45A7-4B57-8F62-17BAF585A6A4}" type="presOf" srcId="{9E5ACEC8-B4EB-A244-934D-801F8804BD48}" destId="{ECEE88B0-2572-164B-9E9B-48F3294F4FA1}" srcOrd="0" destOrd="0" presId="urn:microsoft.com/office/officeart/2005/8/layout/chevron2"/>
    <dgm:cxn modelId="{8C0BF838-F9B8-134E-A191-6B2C12DC01C4}" srcId="{8F1A44CE-C1E0-1049-A909-38BEF338D929}" destId="{427D92BA-E4E5-B148-98A8-87AB79C07387}" srcOrd="0" destOrd="0" parTransId="{CD385B6B-C3F8-034B-9B9A-3209C60C7AAA}" sibTransId="{369470A7-1932-7446-87C2-482FFDEA1860}"/>
    <dgm:cxn modelId="{0E9B5CB8-66EF-8E48-8800-36919228F4E5}" srcId="{27CD7430-CE4B-0541-B40B-CA85E8B354D8}" destId="{FE7088A7-B39B-284E-BB0C-39C73A2C0AE3}" srcOrd="0" destOrd="0" parTransId="{E8ACC4A3-B864-9F42-A044-D180BB2F7B72}" sibTransId="{BC0B1A97-3B1C-4F45-9747-23CFA026DD8D}"/>
    <dgm:cxn modelId="{D83E319B-B51F-4744-B813-38557629E397}" type="presOf" srcId="{9E14828B-A4F4-499C-ADF6-854601FEC529}" destId="{10E81366-7228-470C-890D-B23CB7058C93}" srcOrd="0" destOrd="0" presId="urn:microsoft.com/office/officeart/2005/8/layout/chevron2"/>
    <dgm:cxn modelId="{23CAFAE4-18AD-46FF-8C8E-10B2D07B8118}" type="presOf" srcId="{FE7088A7-B39B-284E-BB0C-39C73A2C0AE3}" destId="{97E023C1-DD7D-3343-86AC-28B72ED5A01E}" srcOrd="0" destOrd="0" presId="urn:microsoft.com/office/officeart/2005/8/layout/chevron2"/>
    <dgm:cxn modelId="{E07A35D2-B3DA-48B3-82F4-DB1F0D3116E6}" type="presParOf" srcId="{432A0059-409B-9F4D-90A8-28DFA3AED2BF}" destId="{7C460E2E-440B-0646-B3CD-ED2DD6545D0E}" srcOrd="0" destOrd="0" presId="urn:microsoft.com/office/officeart/2005/8/layout/chevron2"/>
    <dgm:cxn modelId="{1222561F-0F08-4E79-B1D7-F96873281333}" type="presParOf" srcId="{7C460E2E-440B-0646-B3CD-ED2DD6545D0E}" destId="{ECEE88B0-2572-164B-9E9B-48F3294F4FA1}" srcOrd="0" destOrd="0" presId="urn:microsoft.com/office/officeart/2005/8/layout/chevron2"/>
    <dgm:cxn modelId="{2F415228-1C06-44EF-BAB7-B344EF32DB6F}" type="presParOf" srcId="{7C460E2E-440B-0646-B3CD-ED2DD6545D0E}" destId="{39DEF1D0-4936-044C-AF95-BFF76EDCD4DD}" srcOrd="1" destOrd="0" presId="urn:microsoft.com/office/officeart/2005/8/layout/chevron2"/>
    <dgm:cxn modelId="{0493D4A6-7D32-40B3-845B-FA9BC6D388A8}" type="presParOf" srcId="{432A0059-409B-9F4D-90A8-28DFA3AED2BF}" destId="{EC9A8945-1A39-2F4D-9993-EAF4357687C8}" srcOrd="1" destOrd="0" presId="urn:microsoft.com/office/officeart/2005/8/layout/chevron2"/>
    <dgm:cxn modelId="{95B187DD-2304-41C5-B82B-417BC1426EDA}" type="presParOf" srcId="{432A0059-409B-9F4D-90A8-28DFA3AED2BF}" destId="{9468D82F-BCD1-B048-9438-ED98C70F798F}" srcOrd="2" destOrd="0" presId="urn:microsoft.com/office/officeart/2005/8/layout/chevron2"/>
    <dgm:cxn modelId="{38162780-D3CD-4A22-AE56-82CE9EEEFA5C}" type="presParOf" srcId="{9468D82F-BCD1-B048-9438-ED98C70F798F}" destId="{1C1BF1EA-9D4B-7C4C-B15B-DF538D14FE80}" srcOrd="0" destOrd="0" presId="urn:microsoft.com/office/officeart/2005/8/layout/chevron2"/>
    <dgm:cxn modelId="{0BD4D3DA-E073-42AF-88D9-32491551C5FC}" type="presParOf" srcId="{9468D82F-BCD1-B048-9438-ED98C70F798F}" destId="{EB142C3E-9EAC-604C-AC33-52DC76542A96}" srcOrd="1" destOrd="0" presId="urn:microsoft.com/office/officeart/2005/8/layout/chevron2"/>
    <dgm:cxn modelId="{48A32CF7-17BD-4AC6-BCDE-EBD1850F41DA}" type="presParOf" srcId="{432A0059-409B-9F4D-90A8-28DFA3AED2BF}" destId="{C8FA833A-FAAB-B14E-A1DA-0B378E3338C1}" srcOrd="3" destOrd="0" presId="urn:microsoft.com/office/officeart/2005/8/layout/chevron2"/>
    <dgm:cxn modelId="{0A694DB3-3412-4F3C-AD51-44205748DE06}" type="presParOf" srcId="{432A0059-409B-9F4D-90A8-28DFA3AED2BF}" destId="{1FDE202B-6A16-2B47-A454-7820643171FE}" srcOrd="4" destOrd="0" presId="urn:microsoft.com/office/officeart/2005/8/layout/chevron2"/>
    <dgm:cxn modelId="{4FAC5087-28D1-49B8-961C-522A8C534823}" type="presParOf" srcId="{1FDE202B-6A16-2B47-A454-7820643171FE}" destId="{6D4068DA-EA6E-334B-834A-8C5E5E804448}" srcOrd="0" destOrd="0" presId="urn:microsoft.com/office/officeart/2005/8/layout/chevron2"/>
    <dgm:cxn modelId="{DF4151D6-A5E0-49FE-8A5E-E50470D1F238}" type="presParOf" srcId="{1FDE202B-6A16-2B47-A454-7820643171FE}" destId="{23904214-C7C1-FA44-B752-C38C1F005349}" srcOrd="1" destOrd="0" presId="urn:microsoft.com/office/officeart/2005/8/layout/chevron2"/>
    <dgm:cxn modelId="{7B0FD209-C7F3-48A1-93F4-27DC5629C7AC}" type="presParOf" srcId="{432A0059-409B-9F4D-90A8-28DFA3AED2BF}" destId="{5D541A9E-B009-404C-8094-8C373CCB5E28}" srcOrd="5" destOrd="0" presId="urn:microsoft.com/office/officeart/2005/8/layout/chevron2"/>
    <dgm:cxn modelId="{24B31E74-98CF-47F7-94FF-C1C0EECEAA7B}" type="presParOf" srcId="{432A0059-409B-9F4D-90A8-28DFA3AED2BF}" destId="{B5C9FA5A-361C-3940-B7C9-CA0DBD8D7926}" srcOrd="6" destOrd="0" presId="urn:microsoft.com/office/officeart/2005/8/layout/chevron2"/>
    <dgm:cxn modelId="{CE8EE9AD-3433-497A-85EB-FF4F9EF1ADB3}" type="presParOf" srcId="{B5C9FA5A-361C-3940-B7C9-CA0DBD8D7926}" destId="{1EC7DE4F-F478-5D46-8E3C-F29600E7E21B}" srcOrd="0" destOrd="0" presId="urn:microsoft.com/office/officeart/2005/8/layout/chevron2"/>
    <dgm:cxn modelId="{4170604E-B95E-4A57-B0DF-4AE2522A1566}" type="presParOf" srcId="{B5C9FA5A-361C-3940-B7C9-CA0DBD8D7926}" destId="{97E023C1-DD7D-3343-86AC-28B72ED5A01E}" srcOrd="1" destOrd="0" presId="urn:microsoft.com/office/officeart/2005/8/layout/chevron2"/>
    <dgm:cxn modelId="{BE1031A9-9FE8-448A-B4E0-2F7FBF1F921E}" type="presParOf" srcId="{432A0059-409B-9F4D-90A8-28DFA3AED2BF}" destId="{618F75A0-1895-4908-B6A8-DE7B5F508BDC}" srcOrd="7" destOrd="0" presId="urn:microsoft.com/office/officeart/2005/8/layout/chevron2"/>
    <dgm:cxn modelId="{11E1370F-B631-4B9F-BB14-39E78D0732FB}" type="presParOf" srcId="{432A0059-409B-9F4D-90A8-28DFA3AED2BF}" destId="{4BC46992-8D59-419C-9D89-3BD437F3F9B1}" srcOrd="8" destOrd="0" presId="urn:microsoft.com/office/officeart/2005/8/layout/chevron2"/>
    <dgm:cxn modelId="{7BBFC27B-1AD1-4A47-A96D-F87D8840D715}" type="presParOf" srcId="{4BC46992-8D59-419C-9D89-3BD437F3F9B1}" destId="{EC114CB7-923C-4D09-9A7E-3B4F8DE3C2A2}" srcOrd="0" destOrd="0" presId="urn:microsoft.com/office/officeart/2005/8/layout/chevron2"/>
    <dgm:cxn modelId="{83DF87FE-8CB2-4DD2-92B5-EE02DC23B6D1}" type="presParOf" srcId="{4BC46992-8D59-419C-9D89-3BD437F3F9B1}" destId="{10E81366-7228-470C-890D-B23CB7058C9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E88B0-2572-164B-9E9B-48F3294F4FA1}">
      <dsp:nvSpPr>
        <dsp:cNvPr id="0" name=""/>
        <dsp:cNvSpPr/>
      </dsp:nvSpPr>
      <dsp:spPr>
        <a:xfrm rot="5400000">
          <a:off x="-119018" y="122571"/>
          <a:ext cx="793453" cy="555417"/>
        </a:xfrm>
        <a:prstGeom prst="chevron">
          <a:avLst/>
        </a:prstGeom>
        <a:gradFill rotWithShape="0">
          <a:gsLst>
            <a:gs pos="0">
              <a:srgbClr val="FFC000"/>
            </a:gs>
            <a:gs pos="100000">
              <a:srgbClr val="990000"/>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TW" sz="1800" kern="1200" dirty="0"/>
            <a:t>1</a:t>
          </a:r>
          <a:endParaRPr lang="zh-TW" altLang="en-US" sz="1800" kern="1200" dirty="0"/>
        </a:p>
      </dsp:txBody>
      <dsp:txXfrm rot="-5400000">
        <a:off x="1" y="281262"/>
        <a:ext cx="555417" cy="238036"/>
      </dsp:txXfrm>
    </dsp:sp>
    <dsp:sp modelId="{39DEF1D0-4936-044C-AF95-BFF76EDCD4DD}">
      <dsp:nvSpPr>
        <dsp:cNvPr id="0" name=""/>
        <dsp:cNvSpPr/>
      </dsp:nvSpPr>
      <dsp:spPr>
        <a:xfrm rot="5400000">
          <a:off x="2792635" y="-2233663"/>
          <a:ext cx="516016" cy="499045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solidFill>
                <a:srgbClr val="000000"/>
              </a:solidFill>
              <a:latin typeface="Times New Roman" panose="02020603050405020304" pitchFamily="18" charset="0"/>
              <a:cs typeface="Times New Roman" panose="02020603050405020304" pitchFamily="18" charset="0"/>
            </a:rPr>
            <a:t>Research Background</a:t>
          </a:r>
          <a:endParaRPr lang="zh-TW" altLang="en-US" sz="3200" kern="1200" dirty="0">
            <a:latin typeface="Times New Roman" panose="02020603050405020304" pitchFamily="18" charset="0"/>
            <a:cs typeface="Times New Roman" panose="02020603050405020304" pitchFamily="18" charset="0"/>
          </a:endParaRPr>
        </a:p>
      </dsp:txBody>
      <dsp:txXfrm rot="-5400000">
        <a:off x="555418" y="28744"/>
        <a:ext cx="4965261" cy="465636"/>
      </dsp:txXfrm>
    </dsp:sp>
    <dsp:sp modelId="{1C1BF1EA-9D4B-7C4C-B15B-DF538D14FE80}">
      <dsp:nvSpPr>
        <dsp:cNvPr id="0" name=""/>
        <dsp:cNvSpPr/>
      </dsp:nvSpPr>
      <dsp:spPr>
        <a:xfrm rot="5400000">
          <a:off x="-119018" y="794126"/>
          <a:ext cx="793453" cy="555417"/>
        </a:xfrm>
        <a:prstGeom prst="chevron">
          <a:avLst/>
        </a:prstGeom>
        <a:gradFill rotWithShape="0">
          <a:gsLst>
            <a:gs pos="0">
              <a:srgbClr val="FFCC00"/>
            </a:gs>
            <a:gs pos="100000">
              <a:srgbClr val="990000"/>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TW" sz="1500" kern="1200" dirty="0"/>
            <a:t>2</a:t>
          </a:r>
          <a:endParaRPr lang="zh-TW" altLang="en-US" sz="1500" kern="1200" dirty="0"/>
        </a:p>
      </dsp:txBody>
      <dsp:txXfrm rot="-5400000">
        <a:off x="1" y="952817"/>
        <a:ext cx="555417" cy="238036"/>
      </dsp:txXfrm>
    </dsp:sp>
    <dsp:sp modelId="{EB142C3E-9EAC-604C-AC33-52DC76542A96}">
      <dsp:nvSpPr>
        <dsp:cNvPr id="0" name=""/>
        <dsp:cNvSpPr/>
      </dsp:nvSpPr>
      <dsp:spPr>
        <a:xfrm rot="5400000">
          <a:off x="2792770" y="-1562245"/>
          <a:ext cx="515745" cy="499045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solidFill>
                <a:srgbClr val="000000"/>
              </a:solidFill>
              <a:latin typeface="Times New Roman" panose="02020603050405020304" pitchFamily="18" charset="0"/>
              <a:cs typeface="Times New Roman" panose="02020603050405020304" pitchFamily="18" charset="0"/>
            </a:rPr>
            <a:t>Program Design</a:t>
          </a:r>
          <a:endParaRPr lang="zh-TW" altLang="en-US" sz="3200" kern="1200" dirty="0">
            <a:solidFill>
              <a:schemeClr val="tx1"/>
            </a:solidFill>
            <a:latin typeface="Times New Roman" panose="02020603050405020304" pitchFamily="18" charset="0"/>
            <a:cs typeface="Times New Roman" panose="02020603050405020304" pitchFamily="18" charset="0"/>
          </a:endParaRPr>
        </a:p>
      </dsp:txBody>
      <dsp:txXfrm rot="-5400000">
        <a:off x="555418" y="700284"/>
        <a:ext cx="4965274" cy="465391"/>
      </dsp:txXfrm>
    </dsp:sp>
    <dsp:sp modelId="{6D4068DA-EA6E-334B-834A-8C5E5E804448}">
      <dsp:nvSpPr>
        <dsp:cNvPr id="0" name=""/>
        <dsp:cNvSpPr/>
      </dsp:nvSpPr>
      <dsp:spPr>
        <a:xfrm rot="5400000">
          <a:off x="-119018" y="1465680"/>
          <a:ext cx="793453" cy="555417"/>
        </a:xfrm>
        <a:prstGeom prst="chevron">
          <a:avLst/>
        </a:prstGeom>
        <a:gradFill rotWithShape="0">
          <a:gsLst>
            <a:gs pos="0">
              <a:srgbClr val="FFCC00"/>
            </a:gs>
            <a:gs pos="100000">
              <a:srgbClr val="990000"/>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TW" sz="1800" kern="1200" dirty="0"/>
            <a:t>3</a:t>
          </a:r>
          <a:endParaRPr lang="zh-TW" altLang="en-US" sz="1800" kern="1200" dirty="0"/>
        </a:p>
      </dsp:txBody>
      <dsp:txXfrm rot="-5400000">
        <a:off x="1" y="1624371"/>
        <a:ext cx="555417" cy="238036"/>
      </dsp:txXfrm>
    </dsp:sp>
    <dsp:sp modelId="{23904214-C7C1-FA44-B752-C38C1F005349}">
      <dsp:nvSpPr>
        <dsp:cNvPr id="0" name=""/>
        <dsp:cNvSpPr/>
      </dsp:nvSpPr>
      <dsp:spPr>
        <a:xfrm rot="5400000">
          <a:off x="2792770" y="-890691"/>
          <a:ext cx="515745" cy="499045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solidFill>
                <a:srgbClr val="000000"/>
              </a:solidFill>
              <a:latin typeface="Times New Roman" panose="02020603050405020304" pitchFamily="18" charset="0"/>
              <a:cs typeface="Times New Roman" panose="02020603050405020304" pitchFamily="18" charset="0"/>
            </a:rPr>
            <a:t>Preliminary Results</a:t>
          </a:r>
          <a:endParaRPr lang="zh-TW" altLang="en-US" sz="3200" kern="1200" dirty="0">
            <a:solidFill>
              <a:srgbClr val="000000"/>
            </a:solidFill>
            <a:latin typeface="Times New Roman" panose="02020603050405020304" pitchFamily="18" charset="0"/>
            <a:cs typeface="Times New Roman" panose="02020603050405020304" pitchFamily="18" charset="0"/>
          </a:endParaRPr>
        </a:p>
      </dsp:txBody>
      <dsp:txXfrm rot="-5400000">
        <a:off x="555418" y="1371838"/>
        <a:ext cx="4965274" cy="465391"/>
      </dsp:txXfrm>
    </dsp:sp>
    <dsp:sp modelId="{1EC7DE4F-F478-5D46-8E3C-F29600E7E21B}">
      <dsp:nvSpPr>
        <dsp:cNvPr id="0" name=""/>
        <dsp:cNvSpPr/>
      </dsp:nvSpPr>
      <dsp:spPr>
        <a:xfrm rot="5400000">
          <a:off x="-119018" y="2137234"/>
          <a:ext cx="793453" cy="555417"/>
        </a:xfrm>
        <a:prstGeom prst="chevron">
          <a:avLst/>
        </a:prstGeom>
        <a:gradFill rotWithShape="0">
          <a:gsLst>
            <a:gs pos="0">
              <a:srgbClr val="FFCC00"/>
            </a:gs>
            <a:gs pos="100000">
              <a:srgbClr val="990000"/>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TW" sz="1800" kern="1200" dirty="0"/>
            <a:t>4</a:t>
          </a:r>
          <a:endParaRPr lang="zh-TW" altLang="en-US" sz="1800" kern="1200" dirty="0"/>
        </a:p>
      </dsp:txBody>
      <dsp:txXfrm rot="-5400000">
        <a:off x="1" y="2295925"/>
        <a:ext cx="555417" cy="238036"/>
      </dsp:txXfrm>
    </dsp:sp>
    <dsp:sp modelId="{97E023C1-DD7D-3343-86AC-28B72ED5A01E}">
      <dsp:nvSpPr>
        <dsp:cNvPr id="0" name=""/>
        <dsp:cNvSpPr/>
      </dsp:nvSpPr>
      <dsp:spPr>
        <a:xfrm rot="5400000">
          <a:off x="2792770" y="-219136"/>
          <a:ext cx="515745" cy="499045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altLang="zh-TW" sz="3200" kern="1200" dirty="0" smtClean="0">
              <a:solidFill>
                <a:srgbClr val="000000"/>
              </a:solidFill>
              <a:latin typeface="Times New Roman" panose="02020603050405020304" pitchFamily="18" charset="0"/>
              <a:cs typeface="Times New Roman" panose="02020603050405020304" pitchFamily="18" charset="0"/>
            </a:rPr>
            <a:t>Current Work</a:t>
          </a:r>
          <a:endParaRPr lang="zh-TW" altLang="en-US" sz="3200" kern="1200" dirty="0">
            <a:latin typeface="Times New Roman" panose="02020603050405020304" pitchFamily="18" charset="0"/>
            <a:cs typeface="Times New Roman" panose="02020603050405020304" pitchFamily="18" charset="0"/>
          </a:endParaRPr>
        </a:p>
      </dsp:txBody>
      <dsp:txXfrm rot="-5400000">
        <a:off x="555418" y="2043393"/>
        <a:ext cx="4965274" cy="465391"/>
      </dsp:txXfrm>
    </dsp:sp>
    <dsp:sp modelId="{EC114CB7-923C-4D09-9A7E-3B4F8DE3C2A2}">
      <dsp:nvSpPr>
        <dsp:cNvPr id="0" name=""/>
        <dsp:cNvSpPr/>
      </dsp:nvSpPr>
      <dsp:spPr>
        <a:xfrm rot="5400000">
          <a:off x="-119018" y="2808788"/>
          <a:ext cx="793453" cy="555417"/>
        </a:xfrm>
        <a:prstGeom prst="chevron">
          <a:avLst/>
        </a:prstGeom>
        <a:solidFill>
          <a:srgbClr val="CC66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zh-TW" sz="1500" kern="1200" dirty="0" smtClean="0"/>
            <a:t>5</a:t>
          </a:r>
          <a:endParaRPr lang="zh-TW" altLang="en-US" sz="1500" kern="1200" dirty="0"/>
        </a:p>
      </dsp:txBody>
      <dsp:txXfrm rot="-5400000">
        <a:off x="1" y="2967479"/>
        <a:ext cx="555417" cy="238036"/>
      </dsp:txXfrm>
    </dsp:sp>
    <dsp:sp modelId="{10E81366-7228-470C-890D-B23CB7058C93}">
      <dsp:nvSpPr>
        <dsp:cNvPr id="0" name=""/>
        <dsp:cNvSpPr/>
      </dsp:nvSpPr>
      <dsp:spPr>
        <a:xfrm rot="5400000">
          <a:off x="2792770" y="452417"/>
          <a:ext cx="515745" cy="499045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solidFill>
                <a:srgbClr val="000000"/>
              </a:solidFill>
              <a:latin typeface="Times New Roman" panose="02020603050405020304" pitchFamily="18" charset="0"/>
              <a:cs typeface="Times New Roman" panose="02020603050405020304" pitchFamily="18" charset="0"/>
            </a:rPr>
            <a:t>Future Plan</a:t>
          </a:r>
          <a:endParaRPr lang="en-US" sz="3200" kern="1200" dirty="0">
            <a:solidFill>
              <a:srgbClr val="000000"/>
            </a:solidFill>
            <a:latin typeface="Times New Roman" panose="02020603050405020304" pitchFamily="18" charset="0"/>
            <a:cs typeface="Times New Roman" panose="02020603050405020304" pitchFamily="18" charset="0"/>
          </a:endParaRPr>
        </a:p>
      </dsp:txBody>
      <dsp:txXfrm rot="-5400000">
        <a:off x="555418" y="2714947"/>
        <a:ext cx="4965274" cy="4653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Shape 124"/>
        <cdr:cNvPicPr preferRelativeResize="0"/>
      </cdr:nvPicPr>
      <cdr:blipFill>
        <a:blip xmlns:a="http://schemas.openxmlformats.org/drawingml/2006/main" xmlns:r="http://schemas.openxmlformats.org/officeDocument/2006/relationships" r:embed="rId1">
          <a:alphaModFix/>
        </a:blip>
        <a:stretch xmlns:a="http://schemas.openxmlformats.org/drawingml/2006/main">
          <a:fillRect/>
        </a:stretch>
      </cdr:blipFill>
      <cdr:spPr>
        <a:xfrm xmlns:a="http://schemas.openxmlformats.org/drawingml/2006/main">
          <a:off x="127000" y="944850"/>
          <a:ext cx="8991599" cy="4795950"/>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350B4714-B82C-4F25-83B6-C7D11192EB2B}" type="datetimeFigureOut">
              <a:rPr lang="en-US" smtClean="0"/>
              <a:t>11/29/2018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A0035E1-F00A-4A03-A856-B46A4D44DA47}" type="slidenum">
              <a:rPr lang="en-US" smtClean="0"/>
              <a:t>‹#›</a:t>
            </a:fld>
            <a:endParaRPr lang="en-US"/>
          </a:p>
        </p:txBody>
      </p:sp>
    </p:spTree>
    <p:extLst>
      <p:ext uri="{BB962C8B-B14F-4D97-AF65-F5344CB8AC3E}">
        <p14:creationId xmlns:p14="http://schemas.microsoft.com/office/powerpoint/2010/main" val="2499615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ED53A62-D060-1F40-A197-BBDDE45FD62C}" type="datetimeFigureOut">
              <a:rPr lang="en-US" smtClean="0"/>
              <a:t>11/29/2018</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0AB8FDC-3A42-624D-BF70-F8FD250CCA27}" type="slidenum">
              <a:rPr lang="en-US" smtClean="0"/>
              <a:t>‹#›</a:t>
            </a:fld>
            <a:endParaRPr lang="en-US"/>
          </a:p>
        </p:txBody>
      </p:sp>
    </p:spTree>
    <p:extLst>
      <p:ext uri="{BB962C8B-B14F-4D97-AF65-F5344CB8AC3E}">
        <p14:creationId xmlns:p14="http://schemas.microsoft.com/office/powerpoint/2010/main" val="99989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3D85-9F8C-6E41-8790-F432737397E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515637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14400" y="3300412"/>
            <a:ext cx="7315200" cy="2700338"/>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a:t>Teresa</a:t>
            </a:r>
            <a:endParaRPr/>
          </a:p>
        </p:txBody>
      </p:sp>
      <p:sp>
        <p:nvSpPr>
          <p:cNvPr id="94" name="Shape 94"/>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315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14400" y="3300412"/>
            <a:ext cx="7315200" cy="2700338"/>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a:t>Teresa</a:t>
            </a:r>
            <a:endParaRPr/>
          </a:p>
        </p:txBody>
      </p:sp>
      <p:sp>
        <p:nvSpPr>
          <p:cNvPr id="94" name="Shape 94"/>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694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14400" y="3300412"/>
            <a:ext cx="7315200" cy="2700338"/>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a:t>Teresa</a:t>
            </a:r>
            <a:endParaRPr/>
          </a:p>
        </p:txBody>
      </p:sp>
      <p:sp>
        <p:nvSpPr>
          <p:cNvPr id="94" name="Shape 94"/>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7363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14400" y="3300412"/>
            <a:ext cx="7315200" cy="2700338"/>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a:t>Teresa</a:t>
            </a:r>
            <a:endParaRPr/>
          </a:p>
        </p:txBody>
      </p:sp>
      <p:sp>
        <p:nvSpPr>
          <p:cNvPr id="94" name="Shape 94"/>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941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14400" y="3300412"/>
            <a:ext cx="7315200" cy="2700338"/>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a:t>Teresa</a:t>
            </a:r>
            <a:endParaRPr/>
          </a:p>
        </p:txBody>
      </p:sp>
      <p:sp>
        <p:nvSpPr>
          <p:cNvPr id="94" name="Shape 94"/>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3848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14400" y="3300412"/>
            <a:ext cx="7315200" cy="2700338"/>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a:t>Teresa</a:t>
            </a:r>
            <a:endParaRPr/>
          </a:p>
        </p:txBody>
      </p:sp>
      <p:sp>
        <p:nvSpPr>
          <p:cNvPr id="94" name="Shape 94"/>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9220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9" name="Shape 2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6174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285750" marR="0" lvl="0" indent="-285750" algn="l" rtl="0">
              <a:spcBef>
                <a:spcPts val="600"/>
              </a:spcBef>
              <a:spcAft>
                <a:spcPts val="0"/>
              </a:spcAft>
              <a:buClr>
                <a:srgbClr val="000000"/>
              </a:buClr>
              <a:buSzPts val="1800"/>
              <a:buFont typeface="Arial"/>
              <a:buChar char="●"/>
            </a:pPr>
            <a:r>
              <a:rPr lang="en-US" altLang="zh-CN" sz="2800" b="1" dirty="0" smtClean="0">
                <a:latin typeface="Times New Roman" charset="0"/>
                <a:ea typeface="Times New Roman" charset="0"/>
                <a:cs typeface="Times New Roman" charset="0"/>
                <a:sym typeface="Arial"/>
              </a:rPr>
              <a:t>Recruitment: </a:t>
            </a:r>
            <a:endParaRPr lang="en-US" altLang="zh-CN" sz="2800" b="1" dirty="0" smtClean="0">
              <a:latin typeface="Times New Roman" charset="0"/>
              <a:ea typeface="Times New Roman" charset="0"/>
              <a:cs typeface="Times New Roman" charset="0"/>
            </a:endParaRPr>
          </a:p>
          <a:p>
            <a:pPr marL="742950" marR="0" lvl="1" indent="-285750" algn="l" rtl="0">
              <a:spcBef>
                <a:spcPts val="600"/>
              </a:spcBef>
              <a:spcAft>
                <a:spcPts val="0"/>
              </a:spcAft>
              <a:buClr>
                <a:srgbClr val="000000"/>
              </a:buClr>
              <a:buSzPts val="1800"/>
              <a:buFont typeface="Arial"/>
              <a:buChar char="○"/>
            </a:pPr>
            <a:r>
              <a:rPr lang="en-US" altLang="zh-CN" sz="2800" dirty="0" smtClean="0">
                <a:latin typeface="Times New Roman" charset="0"/>
                <a:ea typeface="Times New Roman" charset="0"/>
                <a:cs typeface="Times New Roman" charset="0"/>
              </a:rPr>
              <a:t>Even with the support of community partners, we could only recruit a total of 35 participants within three months time</a:t>
            </a:r>
            <a:endParaRPr lang="en-US" altLang="zh-CN" sz="2800" dirty="0" smtClean="0">
              <a:latin typeface="Times New Roman" charset="0"/>
              <a:ea typeface="Times New Roman" charset="0"/>
              <a:cs typeface="Times New Roman" charset="0"/>
              <a:sym typeface="Arial"/>
            </a:endParaRPr>
          </a:p>
          <a:p>
            <a:pPr marL="742950" marR="0" lvl="1" indent="-285750" algn="l" rtl="0">
              <a:spcBef>
                <a:spcPts val="600"/>
              </a:spcBef>
              <a:spcAft>
                <a:spcPts val="0"/>
              </a:spcAft>
              <a:buClr>
                <a:srgbClr val="000000"/>
              </a:buClr>
              <a:buSzPts val="1800"/>
              <a:buFont typeface="Arial"/>
              <a:buChar char="○"/>
            </a:pPr>
            <a:r>
              <a:rPr lang="en-US" altLang="zh-CN" sz="2800" dirty="0" smtClean="0">
                <a:latin typeface="Times New Roman" charset="0"/>
                <a:ea typeface="Times New Roman" charset="0"/>
                <a:cs typeface="Times New Roman" charset="0"/>
              </a:rPr>
              <a:t>Challenges included a</a:t>
            </a:r>
            <a:r>
              <a:rPr lang="en-US" altLang="zh-CN" sz="2800" dirty="0" smtClean="0">
                <a:latin typeface="Times New Roman" charset="0"/>
                <a:ea typeface="Times New Roman" charset="0"/>
                <a:cs typeface="Times New Roman" charset="0"/>
                <a:sym typeface="Arial"/>
              </a:rPr>
              <a:t>vailability of time</a:t>
            </a:r>
            <a:r>
              <a:rPr lang="en-US" altLang="zh-CN" sz="2800" dirty="0" smtClean="0">
                <a:latin typeface="Times New Roman" charset="0"/>
                <a:ea typeface="Times New Roman" charset="0"/>
                <a:cs typeface="Times New Roman" charset="0"/>
              </a:rPr>
              <a:t>, transportation limitations, and </a:t>
            </a:r>
            <a:r>
              <a:rPr lang="en-US" altLang="zh-CN" sz="2800" dirty="0" smtClean="0">
                <a:latin typeface="Times New Roman" charset="0"/>
                <a:ea typeface="Times New Roman" charset="0"/>
                <a:cs typeface="Times New Roman" charset="0"/>
                <a:sym typeface="Arial"/>
              </a:rPr>
              <a:t>low motivation to participate (una</a:t>
            </a:r>
            <a:r>
              <a:rPr lang="en-US" altLang="zh-CN" sz="2800" dirty="0" smtClean="0">
                <a:latin typeface="Times New Roman" charset="0"/>
                <a:ea typeface="Times New Roman" charset="0"/>
                <a:cs typeface="Times New Roman" charset="0"/>
              </a:rPr>
              <a:t>ware of the importance of self-management)</a:t>
            </a:r>
          </a:p>
          <a:p>
            <a:pPr marL="285750" marR="0" lvl="0" indent="-285750" algn="l" rtl="0">
              <a:lnSpc>
                <a:spcPct val="100000"/>
              </a:lnSpc>
              <a:spcBef>
                <a:spcPts val="600"/>
              </a:spcBef>
              <a:spcAft>
                <a:spcPts val="0"/>
              </a:spcAft>
              <a:buClr>
                <a:srgbClr val="000000"/>
              </a:buClr>
              <a:buSzPts val="1800"/>
              <a:buFont typeface="Courier New"/>
              <a:buChar char="●"/>
            </a:pPr>
            <a:r>
              <a:rPr lang="en-US" altLang="zh-CN" sz="2800" b="1" dirty="0" smtClean="0">
                <a:latin typeface="Times New Roman" charset="0"/>
                <a:ea typeface="Times New Roman" charset="0"/>
                <a:cs typeface="Times New Roman" charset="0"/>
                <a:sym typeface="Arial"/>
              </a:rPr>
              <a:t>Scheduling</a:t>
            </a:r>
            <a:r>
              <a:rPr lang="en-US" altLang="zh-CN" sz="2800" dirty="0" smtClean="0">
                <a:latin typeface="Times New Roman" charset="0"/>
                <a:ea typeface="Times New Roman" charset="0"/>
                <a:cs typeface="Times New Roman" charset="0"/>
                <a:sym typeface="Arial"/>
              </a:rPr>
              <a:t>: </a:t>
            </a:r>
          </a:p>
          <a:p>
            <a:pPr marL="742950" marR="0" lvl="1" indent="-285750" algn="l" rtl="0">
              <a:lnSpc>
                <a:spcPct val="100000"/>
              </a:lnSpc>
              <a:spcBef>
                <a:spcPts val="600"/>
              </a:spcBef>
              <a:spcAft>
                <a:spcPts val="0"/>
              </a:spcAft>
              <a:buClr>
                <a:srgbClr val="000000"/>
              </a:buClr>
              <a:buSzPts val="1800"/>
              <a:buFont typeface="Courier New"/>
              <a:buChar char="○"/>
            </a:pPr>
            <a:r>
              <a:rPr lang="en-US" altLang="zh-CN" sz="2800" dirty="0" smtClean="0">
                <a:latin typeface="Times New Roman" charset="0"/>
                <a:ea typeface="Times New Roman" charset="0"/>
                <a:cs typeface="Times New Roman" charset="0"/>
                <a:sym typeface="Arial"/>
              </a:rPr>
              <a:t>Difficulties for potential participants in coming to in-person training at fixed date, time</a:t>
            </a:r>
            <a:r>
              <a:rPr lang="en-US" altLang="zh-CN" sz="2800" dirty="0" smtClean="0">
                <a:latin typeface="Times New Roman" charset="0"/>
                <a:ea typeface="Times New Roman" charset="0"/>
                <a:cs typeface="Times New Roman" charset="0"/>
              </a:rPr>
              <a:t>, </a:t>
            </a:r>
            <a:r>
              <a:rPr lang="en-US" altLang="zh-CN" sz="2800" dirty="0" smtClean="0">
                <a:latin typeface="Times New Roman" charset="0"/>
                <a:ea typeface="Times New Roman" charset="0"/>
                <a:cs typeface="Times New Roman" charset="0"/>
                <a:sym typeface="Arial"/>
              </a:rPr>
              <a:t>and location</a:t>
            </a:r>
            <a:endParaRPr lang="en-US" altLang="zh-CN" sz="2800" dirty="0" smtClean="0">
              <a:latin typeface="Times New Roman" charset="0"/>
              <a:ea typeface="Times New Roman" charset="0"/>
              <a:cs typeface="Times New Roman" charset="0"/>
            </a:endParaRPr>
          </a:p>
          <a:p>
            <a:pPr marL="285750" marR="0" lvl="0" indent="-196850" algn="l" rtl="0">
              <a:spcBef>
                <a:spcPts val="600"/>
              </a:spcBef>
              <a:spcAft>
                <a:spcPts val="0"/>
              </a:spcAft>
              <a:buClr>
                <a:schemeClr val="dk1"/>
              </a:buClr>
              <a:buSzPts val="1400"/>
              <a:buFont typeface="Arial"/>
              <a:buNone/>
            </a:pPr>
            <a:endParaRPr lang="en-US" altLang="zh-CN" sz="2000" dirty="0">
              <a:solidFill>
                <a:srgbClr val="000000"/>
              </a:solidFill>
              <a:latin typeface="Times New Roman" charset="0"/>
              <a:ea typeface="Times New Roman" charset="0"/>
              <a:cs typeface="Times New Roman" charset="0"/>
              <a:sym typeface="Arial"/>
            </a:endParaRPr>
          </a:p>
        </p:txBody>
      </p:sp>
      <p:sp>
        <p:nvSpPr>
          <p:cNvPr id="156" name="Shape 1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426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14400" y="3300412"/>
            <a:ext cx="7315200" cy="2700338"/>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a:t>Teresa</a:t>
            </a:r>
            <a:endParaRPr/>
          </a:p>
        </p:txBody>
      </p:sp>
      <p:sp>
        <p:nvSpPr>
          <p:cNvPr id="94" name="Shape 94"/>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985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14400" y="3300412"/>
            <a:ext cx="7315200" cy="2700338"/>
          </a:xfrm>
          <a:prstGeom prst="rect">
            <a:avLst/>
          </a:prstGeom>
          <a:noFill/>
          <a:ln>
            <a:noFill/>
          </a:ln>
        </p:spPr>
        <p:txBody>
          <a:bodyPr spcFirstLastPara="1" wrap="square" lIns="91425" tIns="91425" rIns="91425" bIns="91425" anchor="ctr" anchorCtr="0">
            <a:noAutofit/>
          </a:bodyPr>
          <a:lstStyle/>
          <a:p>
            <a:pPr marL="342900" indent="-342900">
              <a:buFont typeface="Arial" panose="020B0604020202020204" pitchFamily="34" charset="0"/>
              <a:buChar char="•"/>
            </a:pPr>
            <a:r>
              <a:rPr kumimoji="1" lang="en-US" altLang="zh-CN" sz="2400" b="1" dirty="0" smtClean="0">
                <a:latin typeface="Times New Roman" charset="0"/>
                <a:ea typeface="Times New Roman" charset="0"/>
                <a:cs typeface="Times New Roman" charset="0"/>
              </a:rPr>
              <a:t>Quantitative Analysis</a:t>
            </a:r>
          </a:p>
          <a:p>
            <a:pPr marL="800100" lvl="1" indent="-342900">
              <a:buFont typeface="Arial" panose="020B0604020202020204" pitchFamily="34" charset="0"/>
              <a:buChar char="•"/>
            </a:pPr>
            <a:r>
              <a:rPr kumimoji="1" lang="en-US" altLang="zh-CN" sz="2400" dirty="0" smtClean="0">
                <a:latin typeface="Times New Roman" charset="0"/>
                <a:ea typeface="Times New Roman" charset="0"/>
                <a:cs typeface="Times New Roman" charset="0"/>
              </a:rPr>
              <a:t>Complete the remaining 3-month follow-up measurements, and analyze the efficacy of CSMP using quantitative data</a:t>
            </a:r>
          </a:p>
          <a:p>
            <a:pPr marL="342900" indent="-342900">
              <a:buFont typeface="Arial" panose="020B0604020202020204" pitchFamily="34" charset="0"/>
              <a:buChar char="•"/>
            </a:pPr>
            <a:r>
              <a:rPr kumimoji="1" lang="en-US" altLang="zh-CN" sz="2400" b="1" dirty="0" smtClean="0">
                <a:latin typeface="Times New Roman" charset="0"/>
                <a:ea typeface="Times New Roman" charset="0"/>
                <a:cs typeface="Times New Roman" charset="0"/>
              </a:rPr>
              <a:t>Innovative Integration of Technology</a:t>
            </a:r>
          </a:p>
          <a:p>
            <a:pPr marL="800100" lvl="1" indent="-342900">
              <a:buFont typeface="Arial" panose="020B0604020202020204" pitchFamily="34" charset="0"/>
              <a:buChar char="•"/>
            </a:pPr>
            <a:r>
              <a:rPr kumimoji="1" lang="en-US" altLang="zh-CN" sz="2400" dirty="0" smtClean="0">
                <a:latin typeface="Times New Roman" charset="0"/>
                <a:ea typeface="Times New Roman" charset="0"/>
                <a:cs typeface="Times New Roman" charset="0"/>
              </a:rPr>
              <a:t>The research team plans to design an application for CSMP  in order to help caregivers take the training anytime and anywhere</a:t>
            </a:r>
            <a:r>
              <a:rPr kumimoji="1" lang="zh-CN" altLang="en-US" sz="2400" dirty="0" smtClean="0">
                <a:latin typeface="Times New Roman" charset="0"/>
                <a:ea typeface="Times New Roman" charset="0"/>
                <a:cs typeface="Times New Roman" charset="0"/>
              </a:rPr>
              <a:t> </a:t>
            </a:r>
            <a:r>
              <a:rPr kumimoji="1" lang="en-US" altLang="zh-CN" sz="2400" dirty="0" smtClean="0">
                <a:latin typeface="Times New Roman" charset="0"/>
                <a:ea typeface="Times New Roman" charset="0"/>
                <a:cs typeface="Times New Roman" charset="0"/>
              </a:rPr>
              <a:t>and reach more caregivers</a:t>
            </a:r>
          </a:p>
          <a:p>
            <a:pPr marL="800100" lvl="1" indent="-342900">
              <a:buFont typeface="Arial" panose="020B0604020202020204" pitchFamily="34" charset="0"/>
              <a:buChar char="•"/>
            </a:pPr>
            <a:r>
              <a:rPr kumimoji="1" lang="en-US" altLang="zh-CN" sz="2400" dirty="0" smtClean="0">
                <a:latin typeface="Times New Roman" charset="0"/>
                <a:ea typeface="Times New Roman" charset="0"/>
                <a:cs typeface="Times New Roman" charset="0"/>
              </a:rPr>
              <a:t>In</a:t>
            </a:r>
            <a:r>
              <a:rPr kumimoji="1" lang="zh-CN" altLang="en-US" sz="2400" dirty="0" smtClean="0">
                <a:latin typeface="Times New Roman" charset="0"/>
                <a:ea typeface="Times New Roman" charset="0"/>
                <a:cs typeface="Times New Roman" charset="0"/>
              </a:rPr>
              <a:t> </a:t>
            </a:r>
            <a:r>
              <a:rPr kumimoji="1" lang="en-US" altLang="zh-CN" sz="2400" dirty="0" smtClean="0">
                <a:latin typeface="Times New Roman" charset="0"/>
                <a:ea typeface="Times New Roman" charset="0"/>
                <a:cs typeface="Times New Roman" charset="0"/>
              </a:rPr>
              <a:t>addition</a:t>
            </a:r>
            <a:r>
              <a:rPr kumimoji="1" lang="zh-CN" altLang="en-US" sz="2400" dirty="0" smtClean="0">
                <a:latin typeface="Times New Roman" charset="0"/>
                <a:ea typeface="Times New Roman" charset="0"/>
                <a:cs typeface="Times New Roman" charset="0"/>
              </a:rPr>
              <a:t> </a:t>
            </a:r>
            <a:r>
              <a:rPr kumimoji="1" lang="en-US" altLang="zh-CN" sz="2400" dirty="0" smtClean="0">
                <a:latin typeface="Times New Roman" charset="0"/>
                <a:ea typeface="Times New Roman" charset="0"/>
                <a:cs typeface="Times New Roman" charset="0"/>
              </a:rPr>
              <a:t>to</a:t>
            </a:r>
            <a:r>
              <a:rPr kumimoji="1" lang="zh-CN" altLang="en-US" sz="2400" dirty="0" smtClean="0">
                <a:latin typeface="Times New Roman" charset="0"/>
                <a:ea typeface="Times New Roman" charset="0"/>
                <a:cs typeface="Times New Roman" charset="0"/>
              </a:rPr>
              <a:t> </a:t>
            </a:r>
            <a:r>
              <a:rPr kumimoji="1" lang="en-US" altLang="zh-CN" sz="2400" dirty="0" smtClean="0">
                <a:latin typeface="Times New Roman" charset="0"/>
                <a:ea typeface="Times New Roman" charset="0"/>
                <a:cs typeface="Times New Roman" charset="0"/>
              </a:rPr>
              <a:t>CSMP</a:t>
            </a:r>
            <a:r>
              <a:rPr kumimoji="1" lang="zh-CN" altLang="en-US" sz="2400" dirty="0" smtClean="0">
                <a:latin typeface="Times New Roman" charset="0"/>
                <a:ea typeface="Times New Roman" charset="0"/>
                <a:cs typeface="Times New Roman" charset="0"/>
              </a:rPr>
              <a:t> </a:t>
            </a:r>
            <a:r>
              <a:rPr kumimoji="1" lang="en-US" altLang="zh-CN" sz="2400" dirty="0" smtClean="0">
                <a:latin typeface="Times New Roman" charset="0"/>
                <a:ea typeface="Times New Roman" charset="0"/>
                <a:cs typeface="Times New Roman" charset="0"/>
              </a:rPr>
              <a:t>curriculum,</a:t>
            </a:r>
            <a:r>
              <a:rPr kumimoji="1" lang="zh-CN" altLang="en-US" sz="2400" dirty="0" smtClean="0">
                <a:latin typeface="Times New Roman" charset="0"/>
                <a:ea typeface="Times New Roman" charset="0"/>
                <a:cs typeface="Times New Roman" charset="0"/>
              </a:rPr>
              <a:t> </a:t>
            </a:r>
            <a:r>
              <a:rPr kumimoji="1" lang="en-US" altLang="zh-CN" sz="2400" dirty="0" smtClean="0">
                <a:latin typeface="Times New Roman" charset="0"/>
                <a:ea typeface="Times New Roman" charset="0"/>
                <a:cs typeface="Times New Roman" charset="0"/>
              </a:rPr>
              <a:t>new</a:t>
            </a:r>
            <a:r>
              <a:rPr kumimoji="1" lang="zh-CN" altLang="en-US" sz="2400" dirty="0" smtClean="0">
                <a:latin typeface="Times New Roman" charset="0"/>
                <a:ea typeface="Times New Roman" charset="0"/>
                <a:cs typeface="Times New Roman" charset="0"/>
              </a:rPr>
              <a:t> </a:t>
            </a:r>
            <a:r>
              <a:rPr kumimoji="1" lang="en-US" altLang="zh-CN" sz="2400" dirty="0" smtClean="0">
                <a:latin typeface="Times New Roman" charset="0"/>
                <a:ea typeface="Times New Roman" charset="0"/>
                <a:cs typeface="Times New Roman" charset="0"/>
              </a:rPr>
              <a:t>functions might cover:</a:t>
            </a:r>
            <a:endParaRPr kumimoji="1" lang="zh-CN" altLang="en-US" sz="2400" dirty="0" smtClean="0">
              <a:latin typeface="Times New Roman" charset="0"/>
              <a:ea typeface="Times New Roman" charset="0"/>
              <a:cs typeface="Times New Roman" charset="0"/>
            </a:endParaRPr>
          </a:p>
          <a:p>
            <a:pPr marL="1257300" lvl="2" indent="-342900">
              <a:buFont typeface="Arial" panose="020B0604020202020204" pitchFamily="34" charset="0"/>
              <a:buChar char="•"/>
            </a:pPr>
            <a:r>
              <a:rPr kumimoji="1" lang="en-US" altLang="zh-CN" sz="2400" dirty="0" smtClean="0">
                <a:latin typeface="Times New Roman" charset="0"/>
                <a:ea typeface="Times New Roman" charset="0"/>
                <a:cs typeface="Times New Roman" charset="0"/>
              </a:rPr>
              <a:t>Looking up disease knowledge</a:t>
            </a:r>
            <a:endParaRPr kumimoji="1" lang="zh-CN" altLang="en-US" sz="2400" dirty="0" smtClean="0">
              <a:latin typeface="Times New Roman" charset="0"/>
              <a:ea typeface="Times New Roman" charset="0"/>
              <a:cs typeface="Times New Roman" charset="0"/>
            </a:endParaRPr>
          </a:p>
          <a:p>
            <a:pPr marL="1257300" lvl="2" indent="-342900">
              <a:buFont typeface="Arial" panose="020B0604020202020204" pitchFamily="34" charset="0"/>
              <a:buChar char="•"/>
            </a:pPr>
            <a:r>
              <a:rPr kumimoji="1" lang="en-US" altLang="zh-CN" sz="2400" dirty="0" smtClean="0">
                <a:latin typeface="Times New Roman" charset="0"/>
                <a:ea typeface="Times New Roman" charset="0"/>
                <a:cs typeface="Times New Roman" charset="0"/>
              </a:rPr>
              <a:t>Locating peer support</a:t>
            </a:r>
            <a:endParaRPr kumimoji="1" lang="zh-CN" altLang="en-US" sz="2400" dirty="0" smtClean="0">
              <a:latin typeface="Times New Roman" charset="0"/>
              <a:ea typeface="Times New Roman" charset="0"/>
              <a:cs typeface="Times New Roman" charset="0"/>
            </a:endParaRPr>
          </a:p>
          <a:p>
            <a:pPr marL="1257300" lvl="2" indent="-342900">
              <a:buFont typeface="Arial" panose="020B0604020202020204" pitchFamily="34" charset="0"/>
              <a:buChar char="•"/>
            </a:pPr>
            <a:r>
              <a:rPr kumimoji="1" lang="en-US" altLang="zh-CN" sz="2400" dirty="0" smtClean="0">
                <a:latin typeface="Times New Roman" charset="0"/>
                <a:ea typeface="Times New Roman" charset="0"/>
                <a:cs typeface="Times New Roman" charset="0"/>
              </a:rPr>
              <a:t>Tracking health behaviors</a:t>
            </a:r>
          </a:p>
          <a:p>
            <a:pPr marL="1257300" lvl="2" indent="-342900">
              <a:buFont typeface="Arial" panose="020B0604020202020204" pitchFamily="34" charset="0"/>
              <a:buChar char="•"/>
            </a:pPr>
            <a:r>
              <a:rPr kumimoji="1" lang="en-US" altLang="zh-CN" sz="2400" dirty="0" smtClean="0">
                <a:latin typeface="Times New Roman" charset="0"/>
                <a:ea typeface="Times New Roman" charset="0"/>
                <a:cs typeface="Times New Roman" charset="0"/>
              </a:rPr>
              <a:t>Online tutoring</a:t>
            </a:r>
          </a:p>
          <a:p>
            <a:pPr marL="1257300" lvl="2" indent="-342900">
              <a:buFont typeface="Arial" panose="020B0604020202020204" pitchFamily="34" charset="0"/>
              <a:buChar char="•"/>
            </a:pPr>
            <a:r>
              <a:rPr kumimoji="1" lang="en-US" altLang="zh-CN" sz="2400" dirty="0" smtClean="0">
                <a:latin typeface="Times New Roman" charset="0"/>
                <a:ea typeface="Times New Roman" charset="0"/>
                <a:cs typeface="Times New Roman" charset="0"/>
              </a:rPr>
              <a:t>Push Notifications - The mobile app will push important notifications to encourage the caregivers or to remind the caregivers to take necessary actions</a:t>
            </a:r>
            <a:endParaRPr kumimoji="1" lang="zh-CN" altLang="en-US" sz="2400" dirty="0" smtClean="0">
              <a:latin typeface="Times New Roman" charset="0"/>
              <a:ea typeface="Times New Roman" charset="0"/>
              <a:cs typeface="Times New Roman" charset="0"/>
            </a:endParaRPr>
          </a:p>
          <a:p>
            <a:pPr marL="800100" lvl="1" indent="-342900">
              <a:buFont typeface="Arial" panose="020B0604020202020204" pitchFamily="34" charset="0"/>
              <a:buChar char="•"/>
            </a:pPr>
            <a:endParaRPr kumimoji="1" lang="zh-CN" altLang="en-US" sz="2400" dirty="0" smtClean="0">
              <a:latin typeface="Times New Roman" charset="0"/>
              <a:ea typeface="Times New Roman" charset="0"/>
              <a:cs typeface="Times New Roman" charset="0"/>
            </a:endParaRPr>
          </a:p>
          <a:p>
            <a:pPr marL="800100" lvl="1" indent="-342900">
              <a:buFont typeface="Arial" panose="020B0604020202020204" pitchFamily="34" charset="0"/>
              <a:buChar char="•"/>
            </a:pPr>
            <a:endParaRPr kumimoji="1" lang="zh-CN" altLang="en-US" sz="2400" dirty="0" smtClean="0">
              <a:latin typeface="Times New Roman" charset="0"/>
              <a:ea typeface="Times New Roman" charset="0"/>
              <a:cs typeface="Times New Roman" charset="0"/>
            </a:endParaRPr>
          </a:p>
          <a:p>
            <a:pPr marL="0" lvl="0" indent="0">
              <a:spcBef>
                <a:spcPts val="0"/>
              </a:spcBef>
              <a:spcAft>
                <a:spcPts val="0"/>
              </a:spcAft>
              <a:buNone/>
            </a:pPr>
            <a:endParaRPr dirty="0"/>
          </a:p>
        </p:txBody>
      </p:sp>
      <p:sp>
        <p:nvSpPr>
          <p:cNvPr id="94" name="Shape 94"/>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272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5C3D85-9F8C-6E41-8790-F432737397EE}" type="slidenum">
              <a:rPr lang="en-US" smtClean="0"/>
              <a:t>2</a:t>
            </a:fld>
            <a:endParaRPr lang="en-US"/>
          </a:p>
        </p:txBody>
      </p:sp>
    </p:spTree>
    <p:extLst>
      <p:ext uri="{BB962C8B-B14F-4D97-AF65-F5344CB8AC3E}">
        <p14:creationId xmlns:p14="http://schemas.microsoft.com/office/powerpoint/2010/main" val="3602124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Shape 225"/>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push notification</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contents are delivered based on:</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1.	how many days joined</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2.	what he/she viewed</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3.	interests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4.	…… (similar to Amazon)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6" name="Shape 226"/>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8728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Shape 248"/>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push notification</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contents are delivered based on:</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1.	how many days joined</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2.	what he/she viewed</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3.	interests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4.	…… (similar to Amazon)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6866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14400" y="3300412"/>
            <a:ext cx="7315200" cy="2700338"/>
          </a:xfrm>
          <a:prstGeom prst="rect">
            <a:avLst/>
          </a:prstGeom>
          <a:noFill/>
          <a:ln>
            <a:noFill/>
          </a:ln>
        </p:spPr>
        <p:txBody>
          <a:bodyPr spcFirstLastPara="1" wrap="square" lIns="91425" tIns="91425" rIns="91425" bIns="91425" anchor="ctr" anchorCtr="0">
            <a:noAutofit/>
          </a:bodyPr>
          <a:lstStyle/>
          <a:p>
            <a:pPr marL="285750" indent="-285750">
              <a:buFont typeface="Arial" panose="020B0604020202020204" pitchFamily="34" charset="0"/>
              <a:buChar char="•"/>
            </a:pPr>
            <a:r>
              <a:rPr lang="en-US" altLang="zh-CN" sz="1200" dirty="0" smtClean="0">
                <a:latin typeface="Times New Roman" charset="0"/>
                <a:ea typeface="Times New Roman" charset="0"/>
                <a:cs typeface="Times New Roman" charset="0"/>
              </a:rPr>
              <a:t>Improve program and research design, including the Beta-Testing of the CSMP App prototype</a:t>
            </a:r>
          </a:p>
          <a:p>
            <a:pPr marL="285750" indent="-285750">
              <a:buFont typeface="Arial" panose="020B0604020202020204" pitchFamily="34" charset="0"/>
              <a:buChar char="•"/>
            </a:pPr>
            <a:r>
              <a:rPr lang="en-US" altLang="zh-CN" sz="1200" dirty="0" smtClean="0">
                <a:latin typeface="Times New Roman" charset="0"/>
                <a:ea typeface="Times New Roman" charset="0"/>
                <a:cs typeface="Times New Roman" charset="0"/>
              </a:rPr>
              <a:t>Upgrade the research to a greater scale</a:t>
            </a:r>
          </a:p>
          <a:p>
            <a:pPr marL="285750" indent="-285750">
              <a:buFont typeface="Arial" panose="020B0604020202020204" pitchFamily="34" charset="0"/>
              <a:buChar char="•"/>
            </a:pPr>
            <a:r>
              <a:rPr lang="en-US" altLang="zh-CN" sz="1200" dirty="0" smtClean="0">
                <a:latin typeface="Times New Roman" charset="0"/>
                <a:ea typeface="Times New Roman" charset="0"/>
                <a:cs typeface="Times New Roman" charset="0"/>
              </a:rPr>
              <a:t>Make comparison between in-person training, online training and control group</a:t>
            </a:r>
          </a:p>
          <a:p>
            <a:pPr marL="0" lvl="0" indent="0">
              <a:spcBef>
                <a:spcPts val="0"/>
              </a:spcBef>
              <a:spcAft>
                <a:spcPts val="0"/>
              </a:spcAft>
              <a:buNone/>
            </a:pPr>
            <a:endParaRPr dirty="0"/>
          </a:p>
        </p:txBody>
      </p:sp>
      <p:sp>
        <p:nvSpPr>
          <p:cNvPr id="94" name="Shape 94"/>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9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kumimoji="1" lang="en-US" altLang="zh-CN" sz="1200" dirty="0" smtClean="0">
                <a:latin typeface="Times New Roman" charset="0"/>
                <a:ea typeface="Times New Roman" charset="0"/>
                <a:cs typeface="Times New Roman" charset="0"/>
              </a:rPr>
              <a:t>Due to an aging society and prolonged longevity, societal demands of caregivers has been </a:t>
            </a:r>
            <a:r>
              <a:rPr kumimoji="1" lang="en-US" altLang="zh-CN" sz="1200" dirty="0" err="1" smtClean="0">
                <a:latin typeface="Times New Roman" charset="0"/>
                <a:ea typeface="Times New Roman" charset="0"/>
                <a:cs typeface="Times New Roman" charset="0"/>
              </a:rPr>
              <a:t>skyroketing</a:t>
            </a:r>
            <a:endParaRPr kumimoji="1" lang="en-US" altLang="zh-CN" sz="1200" dirty="0" smtClean="0">
              <a:latin typeface="Times New Roman" charset="0"/>
              <a:ea typeface="Times New Roman" charset="0"/>
              <a:cs typeface="Times New Roman" charset="0"/>
            </a:endParaRPr>
          </a:p>
          <a:p>
            <a:pPr marL="171450" indent="-171450">
              <a:buFont typeface="Arial" charset="0"/>
              <a:buChar char="•"/>
            </a:pPr>
            <a:r>
              <a:rPr kumimoji="1" lang="en-US" altLang="zh-CN" sz="1200" dirty="0" smtClean="0">
                <a:latin typeface="Times New Roman" charset="0"/>
                <a:ea typeface="Times New Roman" charset="0"/>
                <a:cs typeface="Times New Roman" charset="0"/>
              </a:rPr>
              <a:t>Research indicates that care giving is linked with an array of negative biopsychosocial symptoms in caregivers, including but not limited to chronic stress, depressive symptoms, impaired cognition, declining health, financial hardships, etc.</a:t>
            </a:r>
          </a:p>
          <a:p>
            <a:pPr marL="171450" indent="-171450">
              <a:buFont typeface="Arial" charset="0"/>
              <a:buChar char="•"/>
            </a:pPr>
            <a:r>
              <a:rPr kumimoji="1" lang="en-US" altLang="zh-CN" sz="1200" dirty="0" smtClean="0">
                <a:latin typeface="Times New Roman" charset="0"/>
                <a:ea typeface="Times New Roman" charset="0"/>
                <a:cs typeface="Times New Roman" charset="0"/>
              </a:rPr>
              <a:t>So far, interventions targeting caregivers</a:t>
            </a:r>
            <a:r>
              <a:rPr kumimoji="1" lang="zh-CN" altLang="en-US" sz="1200" baseline="0" dirty="0" smtClean="0">
                <a:latin typeface="Times New Roman" charset="0"/>
                <a:ea typeface="Times New Roman" charset="0"/>
                <a:cs typeface="Times New Roman" charset="0"/>
              </a:rPr>
              <a:t> </a:t>
            </a:r>
            <a:r>
              <a:rPr kumimoji="1" lang="en-US" altLang="zh-CN" sz="1200" dirty="0" smtClean="0">
                <a:latin typeface="Times New Roman" charset="0"/>
                <a:ea typeface="Times New Roman" charset="0"/>
                <a:cs typeface="Times New Roman" charset="0"/>
              </a:rPr>
              <a:t>are very limited</a:t>
            </a:r>
          </a:p>
          <a:p>
            <a:endParaRPr kumimoji="1" lang="zh-CN" altLang="en-US" dirty="0"/>
          </a:p>
        </p:txBody>
      </p:sp>
      <p:sp>
        <p:nvSpPr>
          <p:cNvPr id="4" name="Slide Number Placeholder 3"/>
          <p:cNvSpPr>
            <a:spLocks noGrp="1"/>
          </p:cNvSpPr>
          <p:nvPr>
            <p:ph type="sldNum" sz="quarter" idx="10"/>
          </p:nvPr>
        </p:nvSpPr>
        <p:spPr/>
        <p:txBody>
          <a:bodyPr/>
          <a:lstStyle/>
          <a:p>
            <a:fld id="{00AB8FDC-3A42-624D-BF70-F8FD250CCA27}" type="slidenum">
              <a:rPr lang="en-US" smtClean="0"/>
              <a:t>3</a:t>
            </a:fld>
            <a:endParaRPr lang="en-US"/>
          </a:p>
        </p:txBody>
      </p:sp>
    </p:spTree>
    <p:extLst>
      <p:ext uri="{BB962C8B-B14F-4D97-AF65-F5344CB8AC3E}">
        <p14:creationId xmlns:p14="http://schemas.microsoft.com/office/powerpoint/2010/main" val="1920116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kumimoji="1" lang="en-US" altLang="zh-CN" sz="1200" dirty="0" smtClean="0">
                <a:latin typeface="Times New Roman" charset="0"/>
                <a:ea typeface="Times New Roman" charset="0"/>
                <a:cs typeface="Times New Roman" charset="0"/>
              </a:rPr>
              <a:t>Under the guidance of BMS model, various interventions were incorporated into the program:</a:t>
            </a:r>
          </a:p>
          <a:p>
            <a:pPr marL="171450" indent="-171450">
              <a:buFont typeface="Arial" charset="0"/>
              <a:buChar char="•"/>
            </a:pPr>
            <a:r>
              <a:rPr kumimoji="1" lang="en-US" altLang="zh-CN" sz="1200" dirty="0" smtClean="0">
                <a:latin typeface="Times New Roman" charset="0"/>
                <a:ea typeface="Times New Roman" charset="0"/>
                <a:cs typeface="Times New Roman" charset="0"/>
              </a:rPr>
              <a:t>Meditation, breathing exercise, acupressure massage, physical exercises, etc.</a:t>
            </a:r>
          </a:p>
          <a:p>
            <a:pPr marL="171450" indent="-171450">
              <a:buFont typeface="Arial" charset="0"/>
              <a:buChar char="•"/>
            </a:pPr>
            <a:r>
              <a:rPr kumimoji="1" lang="en-US" altLang="zh-CN" sz="1200" dirty="0" smtClean="0">
                <a:latin typeface="Times New Roman" charset="0"/>
                <a:ea typeface="Times New Roman" charset="0"/>
                <a:cs typeface="Times New Roman" charset="0"/>
              </a:rPr>
              <a:t>Health literacy</a:t>
            </a:r>
          </a:p>
          <a:p>
            <a:pPr marL="171450" indent="-171450">
              <a:buFont typeface="Arial" charset="0"/>
              <a:buChar char="•"/>
            </a:pPr>
            <a:r>
              <a:rPr kumimoji="1" lang="en-US" altLang="zh-CN" sz="1200" dirty="0" smtClean="0">
                <a:latin typeface="Times New Roman" charset="0"/>
                <a:ea typeface="Times New Roman" charset="0"/>
                <a:cs typeface="Times New Roman" charset="0"/>
              </a:rPr>
              <a:t>Problem-solving therapy (PST)</a:t>
            </a:r>
          </a:p>
          <a:p>
            <a:pPr marL="171450" indent="-171450">
              <a:buFont typeface="Arial" charset="0"/>
              <a:buChar char="•"/>
            </a:pPr>
            <a:endParaRPr kumimoji="1" lang="zh-CN" altLang="en-US" dirty="0"/>
          </a:p>
        </p:txBody>
      </p:sp>
      <p:sp>
        <p:nvSpPr>
          <p:cNvPr id="4" name="Slide Number Placeholder 3"/>
          <p:cNvSpPr>
            <a:spLocks noGrp="1"/>
          </p:cNvSpPr>
          <p:nvPr>
            <p:ph type="sldNum" sz="quarter" idx="10"/>
          </p:nvPr>
        </p:nvSpPr>
        <p:spPr/>
        <p:txBody>
          <a:bodyPr/>
          <a:lstStyle/>
          <a:p>
            <a:fld id="{00AB8FDC-3A42-624D-BF70-F8FD250CCA27}" type="slidenum">
              <a:rPr lang="en-US" smtClean="0"/>
              <a:t>7</a:t>
            </a:fld>
            <a:endParaRPr lang="en-US"/>
          </a:p>
        </p:txBody>
      </p:sp>
    </p:spTree>
    <p:extLst>
      <p:ext uri="{BB962C8B-B14F-4D97-AF65-F5344CB8AC3E}">
        <p14:creationId xmlns:p14="http://schemas.microsoft.com/office/powerpoint/2010/main" val="1134579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14400" y="3300412"/>
            <a:ext cx="7315200" cy="2700338"/>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a:t>Teresa</a:t>
            </a:r>
            <a:endParaRPr/>
          </a:p>
        </p:txBody>
      </p:sp>
      <p:sp>
        <p:nvSpPr>
          <p:cNvPr id="94" name="Shape 94"/>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600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0" indent="-171450">
              <a:spcBef>
                <a:spcPts val="0"/>
              </a:spcBef>
              <a:buSzPct val="100000"/>
              <a:buFont typeface="Arial" charset="0"/>
              <a:buChar char="•"/>
            </a:pPr>
            <a:r>
              <a:rPr kumimoji="1" lang="en-US" altLang="zh-CN" sz="1200" dirty="0" smtClean="0">
                <a:latin typeface="Times New Roman" charset="0"/>
                <a:ea typeface="Times New Roman" charset="0"/>
                <a:cs typeface="Times New Roman" charset="0"/>
              </a:rPr>
              <a:t>Test the feasibility of implementing CSMP in practice</a:t>
            </a:r>
          </a:p>
          <a:p>
            <a:pPr marL="628650" lvl="0" indent="-171450">
              <a:spcBef>
                <a:spcPts val="0"/>
              </a:spcBef>
              <a:buSzPct val="100000"/>
              <a:buFont typeface="Arial" charset="0"/>
              <a:buChar char="•"/>
            </a:pPr>
            <a:r>
              <a:rPr kumimoji="1" lang="en-US" altLang="zh-CN" sz="1200" dirty="0" smtClean="0">
                <a:latin typeface="Times New Roman" charset="0"/>
                <a:ea typeface="Times New Roman" charset="0"/>
                <a:cs typeface="Times New Roman" charset="0"/>
              </a:rPr>
              <a:t>Identify areas which need adjustments, including content, strategies, and measures</a:t>
            </a:r>
          </a:p>
          <a:p>
            <a:pPr marL="628650" lvl="0" indent="-171450">
              <a:spcBef>
                <a:spcPts val="0"/>
              </a:spcBef>
              <a:buSzPct val="100000"/>
              <a:buFont typeface="Arial" charset="0"/>
              <a:buChar char="•"/>
            </a:pPr>
            <a:r>
              <a:rPr kumimoji="1" lang="en-US" altLang="zh-CN" sz="1200" dirty="0" smtClean="0">
                <a:latin typeface="Times New Roman" charset="0"/>
                <a:ea typeface="Times New Roman" charset="0"/>
                <a:cs typeface="Times New Roman" charset="0"/>
              </a:rPr>
              <a:t>Determine the effect size of the CSMP intervention </a:t>
            </a:r>
          </a:p>
          <a:p>
            <a:pPr marL="628650" lvl="0" indent="-171450">
              <a:spcBef>
                <a:spcPts val="0"/>
              </a:spcBef>
              <a:buSzPct val="100000"/>
              <a:buFont typeface="Arial" charset="0"/>
              <a:buChar char="•"/>
            </a:pPr>
            <a:r>
              <a:rPr kumimoji="1" lang="en-US" altLang="zh-CN" sz="1200" dirty="0" smtClean="0">
                <a:latin typeface="Times New Roman" charset="0"/>
                <a:ea typeface="Times New Roman" charset="0"/>
                <a:cs typeface="Times New Roman" charset="0"/>
              </a:rPr>
              <a:t>Generate evidence that guides future studies</a:t>
            </a:r>
            <a:endParaRPr kumimoji="1" lang="en-US" altLang="zh-CN" sz="1200" dirty="0">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00AB8FDC-3A42-624D-BF70-F8FD250CCA27}" type="slidenum">
              <a:rPr lang="en-US" smtClean="0"/>
              <a:t>10</a:t>
            </a:fld>
            <a:endParaRPr lang="en-US"/>
          </a:p>
        </p:txBody>
      </p:sp>
    </p:spTree>
    <p:extLst>
      <p:ext uri="{BB962C8B-B14F-4D97-AF65-F5344CB8AC3E}">
        <p14:creationId xmlns:p14="http://schemas.microsoft.com/office/powerpoint/2010/main" val="909899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kumimoji="1" lang="en-US" altLang="zh-CN" sz="1200" dirty="0" smtClean="0">
                <a:latin typeface="Times New Roman" charset="0"/>
                <a:ea typeface="Times New Roman" charset="0"/>
                <a:cs typeface="Times New Roman" charset="0"/>
              </a:rPr>
              <a:t>All subjects are Chinese American caregivers, with limited English proficiency and at lease one diagnosed chronic disease</a:t>
            </a:r>
          </a:p>
          <a:p>
            <a:pPr>
              <a:spcBef>
                <a:spcPts val="600"/>
              </a:spcBef>
            </a:pPr>
            <a:r>
              <a:rPr kumimoji="1" lang="en-US" altLang="zh-CN" sz="1200" dirty="0" smtClean="0">
                <a:latin typeface="Times New Roman" charset="0"/>
                <a:ea typeface="Times New Roman" charset="0"/>
                <a:cs typeface="Times New Roman" charset="0"/>
              </a:rPr>
              <a:t>68 eligible subjects in total, recruited from four(4) non-profit, community based organizations (CBO), including two adult day healthcare centers, one senior housing facility, and one social service and health clinic center</a:t>
            </a:r>
          </a:p>
          <a:p>
            <a:pPr>
              <a:spcBef>
                <a:spcPts val="600"/>
              </a:spcBef>
            </a:pPr>
            <a:r>
              <a:rPr kumimoji="1" lang="en-US" altLang="zh-CN" sz="1200" dirty="0" smtClean="0">
                <a:latin typeface="Times New Roman" charset="0"/>
                <a:ea typeface="Times New Roman" charset="0"/>
                <a:cs typeface="Times New Roman" charset="0"/>
              </a:rPr>
              <a:t>Sampling method: clustered randomized sampling</a:t>
            </a:r>
          </a:p>
        </p:txBody>
      </p:sp>
      <p:sp>
        <p:nvSpPr>
          <p:cNvPr id="4" name="Slide Number Placeholder 3"/>
          <p:cNvSpPr>
            <a:spLocks noGrp="1"/>
          </p:cNvSpPr>
          <p:nvPr>
            <p:ph type="sldNum" sz="quarter" idx="10"/>
          </p:nvPr>
        </p:nvSpPr>
        <p:spPr/>
        <p:txBody>
          <a:bodyPr/>
          <a:lstStyle/>
          <a:p>
            <a:fld id="{00AB8FDC-3A42-624D-BF70-F8FD250CCA27}" type="slidenum">
              <a:rPr lang="en-US" smtClean="0"/>
              <a:t>11</a:t>
            </a:fld>
            <a:endParaRPr lang="en-US"/>
          </a:p>
        </p:txBody>
      </p:sp>
    </p:spTree>
    <p:extLst>
      <p:ext uri="{BB962C8B-B14F-4D97-AF65-F5344CB8AC3E}">
        <p14:creationId xmlns:p14="http://schemas.microsoft.com/office/powerpoint/2010/main" val="53890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kumimoji="1" lang="en-US" altLang="zh-CN" sz="1200" dirty="0" smtClean="0">
                <a:latin typeface="Times New Roman" charset="0"/>
                <a:ea typeface="Times New Roman" charset="0"/>
                <a:cs typeface="Times New Roman" charset="0"/>
              </a:rPr>
              <a:t>All subjects are Chinese American caregivers, with limited English proficiency and at lease one diagnosed chronic disease</a:t>
            </a:r>
          </a:p>
          <a:p>
            <a:pPr>
              <a:spcBef>
                <a:spcPts val="600"/>
              </a:spcBef>
            </a:pPr>
            <a:r>
              <a:rPr kumimoji="1" lang="en-US" altLang="zh-CN" sz="1200" dirty="0" smtClean="0">
                <a:latin typeface="Times New Roman" charset="0"/>
                <a:ea typeface="Times New Roman" charset="0"/>
                <a:cs typeface="Times New Roman" charset="0"/>
              </a:rPr>
              <a:t>68 eligible subjects in total, recruited from four(4) non-profit, community based organizations (CBO), including two adult day healthcare centers, one senior housing facility, and one social service and health clinic center</a:t>
            </a:r>
          </a:p>
          <a:p>
            <a:pPr>
              <a:spcBef>
                <a:spcPts val="600"/>
              </a:spcBef>
            </a:pPr>
            <a:r>
              <a:rPr kumimoji="1" lang="en-US" altLang="zh-CN" sz="1200" dirty="0" smtClean="0">
                <a:latin typeface="Times New Roman" charset="0"/>
                <a:ea typeface="Times New Roman" charset="0"/>
                <a:cs typeface="Times New Roman" charset="0"/>
              </a:rPr>
              <a:t>Sampling method: clustered randomized sampling</a:t>
            </a:r>
          </a:p>
        </p:txBody>
      </p:sp>
      <p:sp>
        <p:nvSpPr>
          <p:cNvPr id="4" name="Slide Number Placeholder 3"/>
          <p:cNvSpPr>
            <a:spLocks noGrp="1"/>
          </p:cNvSpPr>
          <p:nvPr>
            <p:ph type="sldNum" sz="quarter" idx="10"/>
          </p:nvPr>
        </p:nvSpPr>
        <p:spPr/>
        <p:txBody>
          <a:bodyPr/>
          <a:lstStyle/>
          <a:p>
            <a:fld id="{00AB8FDC-3A42-624D-BF70-F8FD250CCA27}" type="slidenum">
              <a:rPr lang="en-US" smtClean="0"/>
              <a:t>12</a:t>
            </a:fld>
            <a:endParaRPr lang="en-US"/>
          </a:p>
        </p:txBody>
      </p:sp>
    </p:spTree>
    <p:extLst>
      <p:ext uri="{BB962C8B-B14F-4D97-AF65-F5344CB8AC3E}">
        <p14:creationId xmlns:p14="http://schemas.microsoft.com/office/powerpoint/2010/main" val="435972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14400" y="3300412"/>
            <a:ext cx="7315200" cy="2700338"/>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4" name="Shape 94"/>
          <p:cNvSpPr>
            <a:spLocks noGrp="1" noRot="1" noChangeAspect="1"/>
          </p:cNvSpPr>
          <p:nvPr>
            <p:ph type="sldImg" idx="2"/>
          </p:nvPr>
        </p:nvSpPr>
        <p:spPr>
          <a:xfrm>
            <a:off x="3028950" y="857250"/>
            <a:ext cx="30861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5426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95F1E1-FC27-DE43-B6A4-9B89A0394D6B}" type="datetimeFigureOut">
              <a:rPr lang="en-US" smtClean="0"/>
              <a:pPr/>
              <a:t>11/29/2018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266B8F-D2D3-594A-9083-99FD31BAB14F}" type="slidenum">
              <a:rPr lang="en-US" smtClean="0"/>
              <a:pPr/>
              <a:t>‹#›</a:t>
            </a:fld>
            <a:endParaRPr lang="en-US"/>
          </a:p>
        </p:txBody>
      </p:sp>
    </p:spTree>
    <p:extLst>
      <p:ext uri="{BB962C8B-B14F-4D97-AF65-F5344CB8AC3E}">
        <p14:creationId xmlns:p14="http://schemas.microsoft.com/office/powerpoint/2010/main" val="148247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440950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nchor="b"/>
          <a:lstStyle>
            <a:lvl1pPr>
              <a:defRPr sz="2800" b="1" cap="all"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5" name="Text Placeholder 4"/>
          <p:cNvSpPr>
            <a:spLocks noGrp="1"/>
          </p:cNvSpPr>
          <p:nvPr>
            <p:ph type="body" sz="quarter" idx="10"/>
          </p:nvPr>
        </p:nvSpPr>
        <p:spPr>
          <a:xfrm>
            <a:off x="628650" y="2063407"/>
            <a:ext cx="7886700" cy="3249613"/>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899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044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5.xml"/><Relationship Id="rId5" Type="http://schemas.openxmlformats.org/officeDocument/2006/relationships/image" Target="../media/image4.emf"/><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638800"/>
            <a:ext cx="9144000" cy="1217818"/>
          </a:xfrm>
          <a:prstGeom prst="rect">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Rectangle 7"/>
          <p:cNvSpPr/>
          <p:nvPr/>
        </p:nvSpPr>
        <p:spPr>
          <a:xfrm flipV="1">
            <a:off x="0" y="5588000"/>
            <a:ext cx="9144000" cy="50800"/>
          </a:xfrm>
          <a:prstGeom prst="rect">
            <a:avLst/>
          </a:prstGeom>
          <a:solidFill>
            <a:srgbClr val="FFCC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1" name="Picture 10" descr="Small Use Shield_GoldOnTrans.eps"/>
          <p:cNvPicPr>
            <a:picLocks noChangeAspect="1"/>
          </p:cNvPicPr>
          <p:nvPr/>
        </p:nvPicPr>
        <p:blipFill>
          <a:blip r:embed="rId6"/>
          <a:stretch>
            <a:fillRect/>
          </a:stretch>
        </p:blipFill>
        <p:spPr>
          <a:xfrm>
            <a:off x="8201027" y="238127"/>
            <a:ext cx="748239" cy="748239"/>
          </a:xfrm>
          <a:prstGeom prst="rect">
            <a:avLst/>
          </a:prstGeom>
        </p:spPr>
      </p:pic>
      <p:pic>
        <p:nvPicPr>
          <p:cNvPr id="12" name="Picture 11" descr="1-lineWordmark_GoldOnCard_NoBG.eps"/>
          <p:cNvPicPr>
            <a:picLocks noChangeAspect="1"/>
          </p:cNvPicPr>
          <p:nvPr/>
        </p:nvPicPr>
        <p:blipFill>
          <a:blip r:embed="rId7"/>
          <a:stretch>
            <a:fillRect/>
          </a:stretch>
        </p:blipFill>
        <p:spPr>
          <a:xfrm>
            <a:off x="6997700" y="6411232"/>
            <a:ext cx="1822126" cy="154821"/>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760" y="5986187"/>
            <a:ext cx="4018280" cy="59002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flipV="1">
            <a:off x="0" y="5778500"/>
            <a:ext cx="9144000" cy="50800"/>
          </a:xfrm>
          <a:prstGeom prst="rect">
            <a:avLst/>
          </a:prstGeom>
          <a:solidFill>
            <a:srgbClr val="FFCC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rgbClr val="990000"/>
              </a:solidFill>
            </a:endParaRPr>
          </a:p>
        </p:txBody>
      </p:sp>
      <p:pic>
        <p:nvPicPr>
          <p:cNvPr id="11" name="Picture 10" descr="Small Use Shield_GoldOnTrans.eps"/>
          <p:cNvPicPr>
            <a:picLocks noChangeAspect="1"/>
          </p:cNvPicPr>
          <p:nvPr/>
        </p:nvPicPr>
        <p:blipFill>
          <a:blip r:embed="rId3"/>
          <a:stretch>
            <a:fillRect/>
          </a:stretch>
        </p:blipFill>
        <p:spPr>
          <a:xfrm>
            <a:off x="8201039" y="238136"/>
            <a:ext cx="748239" cy="748239"/>
          </a:xfrm>
          <a:prstGeom prst="rect">
            <a:avLst/>
          </a:prstGeom>
        </p:spPr>
      </p:pic>
      <p:pic>
        <p:nvPicPr>
          <p:cNvPr id="6" name="Picture 5" descr="1-lineWordmark_GoldOnCard_NoBG.eps"/>
          <p:cNvPicPr>
            <a:picLocks noChangeAspect="1"/>
          </p:cNvPicPr>
          <p:nvPr/>
        </p:nvPicPr>
        <p:blipFill>
          <a:blip r:embed="rId4"/>
          <a:stretch>
            <a:fillRect/>
          </a:stretch>
        </p:blipFill>
        <p:spPr>
          <a:xfrm>
            <a:off x="6997701" y="6457800"/>
            <a:ext cx="1822126" cy="15482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771" y="6169753"/>
            <a:ext cx="3461095" cy="406303"/>
          </a:xfrm>
          <a:prstGeom prst="rect">
            <a:avLst/>
          </a:prstGeom>
        </p:spPr>
      </p:pic>
    </p:spTree>
    <p:extLst>
      <p:ext uri="{BB962C8B-B14F-4D97-AF65-F5344CB8AC3E}">
        <p14:creationId xmlns:p14="http://schemas.microsoft.com/office/powerpoint/2010/main" val="2421130174"/>
      </p:ext>
    </p:extLst>
  </p:cSld>
  <p:clrMap bg1="dk1" tx1="lt1" bg2="dk2" tx2="lt2" accent1="accent1" accent2="accent2" accent3="accent3" accent4="accent4" accent5="accent5" accent6="accent6" hlink="hlink" folHlink="folHlink"/>
  <p:sldLayoutIdLst>
    <p:sldLayoutId id="2147483663" r:id="rId1"/>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oybal.usc.edu/csmp/"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4537" y="1016061"/>
            <a:ext cx="8414924" cy="2200275"/>
          </a:xfrm>
          <a:prstGeom prst="rect">
            <a:avLst/>
          </a:prstGeom>
        </p:spPr>
        <p:txBody>
          <a:bodyPr vert="horz" lIns="91440" tIns="45720" rIns="91440" bIns="45720" rtlCol="0" anchor="ctr">
            <a:normAutofit/>
          </a:bodyPr>
          <a:lstStyle/>
          <a:p>
            <a:pPr algn="ctr">
              <a:spcBef>
                <a:spcPct val="0"/>
              </a:spcBef>
              <a:defRPr/>
            </a:pPr>
            <a:r>
              <a:rPr lang="en-US" altLang="zh-CN" sz="3600" dirty="0" smtClean="0">
                <a:solidFill>
                  <a:srgbClr val="FFCC00"/>
                </a:solidFill>
                <a:latin typeface="Times New Roman" charset="0"/>
                <a:ea typeface="Times New Roman" charset="0"/>
                <a:cs typeface="Times New Roman" charset="0"/>
              </a:rPr>
              <a:t>A Pilot Study of the Caregiver </a:t>
            </a:r>
            <a:r>
              <a:rPr lang="en-US" altLang="zh-CN" sz="3600" dirty="0">
                <a:solidFill>
                  <a:srgbClr val="FFCC00"/>
                </a:solidFill>
                <a:latin typeface="Times New Roman" charset="0"/>
                <a:ea typeface="Times New Roman" charset="0"/>
                <a:cs typeface="Times New Roman" charset="0"/>
              </a:rPr>
              <a:t>Self-Management Program (CSMP</a:t>
            </a:r>
            <a:r>
              <a:rPr lang="en-US" altLang="zh-CN" sz="3600" dirty="0" smtClean="0">
                <a:solidFill>
                  <a:srgbClr val="FFCC00"/>
                </a:solidFill>
                <a:latin typeface="Times New Roman" charset="0"/>
                <a:ea typeface="Times New Roman" charset="0"/>
                <a:cs typeface="Times New Roman" charset="0"/>
              </a:rPr>
              <a:t>)</a:t>
            </a:r>
            <a:endParaRPr lang="en-US" altLang="zh-CN" sz="3600" dirty="0">
              <a:solidFill>
                <a:srgbClr val="FFCC00"/>
              </a:solidFill>
              <a:latin typeface="Times New Roman" charset="0"/>
              <a:ea typeface="Times New Roman" charset="0"/>
              <a:cs typeface="Times New Roman" charset="0"/>
            </a:endParaRPr>
          </a:p>
        </p:txBody>
      </p:sp>
      <p:sp>
        <p:nvSpPr>
          <p:cNvPr id="5" name="Subtitle 2"/>
          <p:cNvSpPr txBox="1">
            <a:spLocks/>
          </p:cNvSpPr>
          <p:nvPr/>
        </p:nvSpPr>
        <p:spPr>
          <a:xfrm>
            <a:off x="279919" y="3305561"/>
            <a:ext cx="8640146" cy="2619751"/>
          </a:xfrm>
          <a:prstGeom prst="rect">
            <a:avLst/>
          </a:prstGeom>
        </p:spPr>
        <p:txBody>
          <a:bodyPr vert="horz" lIns="91440" tIns="45720" rIns="91440" bIns="45720" rtlCol="0">
            <a:noAutofit/>
          </a:bodyPr>
          <a:lstStyle/>
          <a:p>
            <a:pPr algn="ctr">
              <a:spcBef>
                <a:spcPct val="20000"/>
              </a:spcBef>
              <a:defRPr/>
            </a:pPr>
            <a:r>
              <a:rPr lang="en-US" sz="2000" dirty="0">
                <a:latin typeface="Times New Roman" charset="0"/>
                <a:ea typeface="Times New Roman" charset="0"/>
                <a:cs typeface="Times New Roman" charset="0"/>
              </a:rPr>
              <a:t>Iris Chi, DSW </a:t>
            </a:r>
          </a:p>
          <a:p>
            <a:pPr algn="ctr">
              <a:spcBef>
                <a:spcPct val="20000"/>
              </a:spcBef>
              <a:defRPr/>
            </a:pPr>
            <a:r>
              <a:rPr lang="en-US" dirty="0">
                <a:latin typeface="Times New Roman" charset="0"/>
                <a:ea typeface="Times New Roman" charset="0"/>
                <a:cs typeface="Times New Roman" charset="0"/>
              </a:rPr>
              <a:t>Chinese American Golden Age Association Frances Wu Chair for the Chinese Elderly</a:t>
            </a:r>
          </a:p>
          <a:p>
            <a:pPr algn="ctr">
              <a:spcBef>
                <a:spcPct val="20000"/>
              </a:spcBef>
              <a:defRPr/>
            </a:pPr>
            <a:r>
              <a:rPr lang="en-US" dirty="0">
                <a:latin typeface="Times New Roman" charset="0"/>
                <a:ea typeface="Times New Roman" charset="0"/>
                <a:cs typeface="Times New Roman" charset="0"/>
              </a:rPr>
              <a:t>USC Suzanne </a:t>
            </a:r>
            <a:r>
              <a:rPr lang="en-US" dirty="0" err="1">
                <a:latin typeface="Times New Roman" charset="0"/>
                <a:ea typeface="Times New Roman" charset="0"/>
                <a:cs typeface="Times New Roman" charset="0"/>
              </a:rPr>
              <a:t>Dworak</a:t>
            </a:r>
            <a:r>
              <a:rPr lang="en-US" dirty="0">
                <a:latin typeface="Times New Roman" charset="0"/>
                <a:ea typeface="Times New Roman" charset="0"/>
                <a:cs typeface="Times New Roman" charset="0"/>
              </a:rPr>
              <a:t>-Peck School of Social Work Edward R. </a:t>
            </a:r>
            <a:r>
              <a:rPr lang="en-US" dirty="0" err="1">
                <a:latin typeface="Times New Roman" charset="0"/>
                <a:ea typeface="Times New Roman" charset="0"/>
                <a:cs typeface="Times New Roman" charset="0"/>
              </a:rPr>
              <a:t>Roybal</a:t>
            </a:r>
            <a:r>
              <a:rPr lang="en-US" dirty="0">
                <a:latin typeface="Times New Roman" charset="0"/>
                <a:ea typeface="Times New Roman" charset="0"/>
                <a:cs typeface="Times New Roman" charset="0"/>
              </a:rPr>
              <a:t> Institute on Aging </a:t>
            </a:r>
          </a:p>
          <a:p>
            <a:pPr algn="ctr">
              <a:spcBef>
                <a:spcPct val="20000"/>
              </a:spcBef>
              <a:defRPr/>
            </a:pPr>
            <a:endParaRPr lang="en-US" dirty="0">
              <a:latin typeface="Times New Roman" charset="0"/>
              <a:ea typeface="Times New Roman" charset="0"/>
              <a:cs typeface="Times New Roman" charset="0"/>
            </a:endParaRPr>
          </a:p>
          <a:p>
            <a:pPr algn="ctr">
              <a:spcBef>
                <a:spcPct val="20000"/>
              </a:spcBef>
              <a:defRPr/>
            </a:pPr>
            <a:r>
              <a:rPr lang="en-US" dirty="0" smtClean="0">
                <a:latin typeface="Times New Roman" charset="0"/>
                <a:ea typeface="Times New Roman" charset="0"/>
                <a:cs typeface="Times New Roman" charset="0"/>
              </a:rPr>
              <a:t>Hong Kong</a:t>
            </a:r>
            <a:endParaRPr lang="en-US" dirty="0">
              <a:latin typeface="Times New Roman" charset="0"/>
              <a:ea typeface="Times New Roman" charset="0"/>
              <a:cs typeface="Times New Roman" charset="0"/>
            </a:endParaRPr>
          </a:p>
          <a:p>
            <a:pPr algn="ctr">
              <a:spcBef>
                <a:spcPct val="20000"/>
              </a:spcBef>
              <a:defRPr/>
            </a:pPr>
            <a:r>
              <a:rPr lang="en-US" dirty="0" smtClean="0">
                <a:latin typeface="Times New Roman" charset="0"/>
                <a:ea typeface="Times New Roman" charset="0"/>
                <a:cs typeface="Times New Roman" charset="0"/>
              </a:rPr>
              <a:t>December 1</a:t>
            </a:r>
            <a:r>
              <a:rPr lang="en-US" dirty="0">
                <a:latin typeface="Times New Roman" charset="0"/>
                <a:ea typeface="Times New Roman" charset="0"/>
                <a:cs typeface="Times New Roman" charset="0"/>
              </a:rPr>
              <a:t>, 2018</a:t>
            </a:r>
            <a:endParaRPr lang="ja-JP" altLang="en-US" dirty="0">
              <a:latin typeface="Times New Roman" charset="0"/>
              <a:ea typeface="Times New Roman" charset="0"/>
              <a:cs typeface="Times New Roman" charset="0"/>
            </a:endParaRPr>
          </a:p>
          <a:p>
            <a:pPr algn="ctr">
              <a:spcBef>
                <a:spcPct val="20000"/>
              </a:spcBef>
              <a:defRPr/>
            </a:pP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525035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5884" y="324439"/>
            <a:ext cx="6166725" cy="584775"/>
          </a:xfrm>
          <a:prstGeom prst="rect">
            <a:avLst/>
          </a:prstGeom>
          <a:noFill/>
        </p:spPr>
        <p:txBody>
          <a:bodyPr wrap="square" rtlCol="0">
            <a:spAutoFit/>
          </a:bodyPr>
          <a:lstStyle/>
          <a:p>
            <a:pPr algn="ctr"/>
            <a:r>
              <a:rPr kumimoji="1" lang="en-US" altLang="zh-CN" sz="3200" b="1" dirty="0" smtClean="0">
                <a:latin typeface="Times New Roman" charset="0"/>
                <a:ea typeface="Times New Roman" charset="0"/>
                <a:cs typeface="Times New Roman" charset="0"/>
              </a:rPr>
              <a:t>Research and Study Objectives</a:t>
            </a:r>
            <a:endParaRPr kumimoji="1" lang="zh-CN" altLang="en-US" sz="3200" b="1" dirty="0">
              <a:latin typeface="Times New Roman" charset="0"/>
              <a:ea typeface="Times New Roman" charset="0"/>
              <a:cs typeface="Times New Roman" charset="0"/>
            </a:endParaRPr>
          </a:p>
        </p:txBody>
      </p:sp>
      <p:sp>
        <p:nvSpPr>
          <p:cNvPr id="4" name="Content Placeholder 3"/>
          <p:cNvSpPr>
            <a:spLocks noGrp="1"/>
          </p:cNvSpPr>
          <p:nvPr>
            <p:ph idx="1"/>
          </p:nvPr>
        </p:nvSpPr>
        <p:spPr>
          <a:xfrm>
            <a:off x="513951" y="1143000"/>
            <a:ext cx="8229600" cy="4339337"/>
          </a:xfrm>
        </p:spPr>
        <p:txBody>
          <a:bodyPr/>
          <a:lstStyle/>
          <a:p>
            <a:pPr marL="274320" lvl="0" indent="-274320">
              <a:spcBef>
                <a:spcPts val="0"/>
              </a:spcBef>
              <a:buSzPct val="100000"/>
            </a:pPr>
            <a:r>
              <a:rPr kumimoji="1" lang="en-US" altLang="zh-CN" sz="2800" dirty="0" smtClean="0">
                <a:latin typeface="Times New Roman" charset="0"/>
                <a:ea typeface="Times New Roman" charset="0"/>
                <a:cs typeface="Times New Roman" charset="0"/>
              </a:rPr>
              <a:t>Formative Evaluation </a:t>
            </a:r>
          </a:p>
          <a:p>
            <a:pPr marL="674370" lvl="1" indent="-274320">
              <a:spcBef>
                <a:spcPts val="0"/>
              </a:spcBef>
              <a:buSzPct val="100000"/>
            </a:pPr>
            <a:r>
              <a:rPr kumimoji="1" lang="en-US" altLang="zh-CN" sz="2400" dirty="0" smtClean="0">
                <a:latin typeface="Times New Roman" charset="0"/>
                <a:ea typeface="Times New Roman" charset="0"/>
                <a:cs typeface="Times New Roman" charset="0"/>
              </a:rPr>
              <a:t>Studies (program evaluation &amp; focus group discussion)</a:t>
            </a:r>
          </a:p>
          <a:p>
            <a:pPr marL="674370" lvl="1" indent="-274320">
              <a:spcBef>
                <a:spcPts val="0"/>
              </a:spcBef>
              <a:buSzPct val="100000"/>
            </a:pPr>
            <a:r>
              <a:rPr kumimoji="1" lang="en-US" altLang="zh-CN" sz="2400" dirty="0" smtClean="0">
                <a:latin typeface="Times New Roman" charset="0"/>
                <a:ea typeface="Times New Roman" charset="0"/>
                <a:cs typeface="Times New Roman" charset="0"/>
              </a:rPr>
              <a:t>Objectives</a:t>
            </a:r>
            <a:endParaRPr kumimoji="1" lang="en-US" altLang="zh-CN" dirty="0" smtClean="0">
              <a:latin typeface="Times New Roman" charset="0"/>
              <a:ea typeface="Times New Roman" charset="0"/>
              <a:cs typeface="Times New Roman" charset="0"/>
            </a:endParaRPr>
          </a:p>
          <a:p>
            <a:pPr marL="1074420" lvl="2" indent="-274320">
              <a:spcBef>
                <a:spcPts val="0"/>
              </a:spcBef>
              <a:buSzPct val="100000"/>
            </a:pPr>
            <a:r>
              <a:rPr kumimoji="1" lang="en-US" altLang="zh-CN" sz="2000" dirty="0" smtClean="0">
                <a:latin typeface="Times New Roman" charset="0"/>
                <a:ea typeface="Times New Roman" charset="0"/>
                <a:cs typeface="Times New Roman" charset="0"/>
              </a:rPr>
              <a:t>Develop the curriculum and training materials</a:t>
            </a:r>
          </a:p>
          <a:p>
            <a:pPr marL="1074420" lvl="2" indent="-274320">
              <a:spcBef>
                <a:spcPts val="0"/>
              </a:spcBef>
              <a:buSzPct val="100000"/>
            </a:pPr>
            <a:r>
              <a:rPr kumimoji="1" lang="en-US" altLang="zh-CN" sz="2000" dirty="0" smtClean="0">
                <a:latin typeface="Times New Roman" charset="0"/>
                <a:ea typeface="Times New Roman" charset="0"/>
                <a:cs typeface="Times New Roman" charset="0"/>
              </a:rPr>
              <a:t>Test the feasibility</a:t>
            </a:r>
          </a:p>
          <a:p>
            <a:pPr marL="1074420" lvl="2" indent="-274320">
              <a:spcBef>
                <a:spcPts val="0"/>
              </a:spcBef>
              <a:buSzPct val="100000"/>
            </a:pPr>
            <a:r>
              <a:rPr kumimoji="1" lang="en-US" altLang="zh-CN" sz="2000" dirty="0" smtClean="0">
                <a:latin typeface="Times New Roman" charset="0"/>
                <a:ea typeface="Times New Roman" charset="0"/>
                <a:cs typeface="Times New Roman" charset="0"/>
              </a:rPr>
              <a:t>Revision</a:t>
            </a:r>
          </a:p>
          <a:p>
            <a:pPr marL="674370" lvl="1" indent="-274320">
              <a:spcBef>
                <a:spcPts val="0"/>
              </a:spcBef>
              <a:buSzPct val="100000"/>
            </a:pPr>
            <a:endParaRPr kumimoji="1" lang="en-US" altLang="zh-CN" sz="2400" dirty="0" smtClean="0">
              <a:latin typeface="Times New Roman" charset="0"/>
              <a:ea typeface="Times New Roman" charset="0"/>
              <a:cs typeface="Times New Roman" charset="0"/>
            </a:endParaRPr>
          </a:p>
          <a:p>
            <a:pPr marL="274320" lvl="0" indent="-274320">
              <a:spcBef>
                <a:spcPts val="0"/>
              </a:spcBef>
              <a:buSzPct val="100000"/>
            </a:pPr>
            <a:r>
              <a:rPr kumimoji="1" lang="en-US" altLang="zh-CN" sz="2800" dirty="0" smtClean="0">
                <a:latin typeface="Times New Roman" charset="0"/>
                <a:ea typeface="Times New Roman" charset="0"/>
                <a:cs typeface="Times New Roman" charset="0"/>
              </a:rPr>
              <a:t>Summative Evaluation</a:t>
            </a:r>
          </a:p>
          <a:p>
            <a:pPr marL="674370" lvl="1" indent="-274320">
              <a:spcBef>
                <a:spcPts val="0"/>
              </a:spcBef>
              <a:buSzPct val="100000"/>
            </a:pPr>
            <a:r>
              <a:rPr kumimoji="1" lang="en-US" altLang="zh-CN" sz="2400" dirty="0" smtClean="0">
                <a:latin typeface="Times New Roman" charset="0"/>
                <a:ea typeface="Times New Roman" charset="0"/>
                <a:cs typeface="Times New Roman" charset="0"/>
              </a:rPr>
              <a:t>Effective study</a:t>
            </a:r>
            <a:endParaRPr kumimoji="1" lang="en-US" altLang="zh-CN" sz="2400" dirty="0">
              <a:latin typeface="Times New Roman" charset="0"/>
              <a:ea typeface="Times New Roman" charset="0"/>
              <a:cs typeface="Times New Roman" charset="0"/>
            </a:endParaRPr>
          </a:p>
          <a:p>
            <a:pPr marL="674370" lvl="1" indent="-274320">
              <a:spcBef>
                <a:spcPts val="0"/>
              </a:spcBef>
              <a:buSzPct val="100000"/>
            </a:pPr>
            <a:r>
              <a:rPr kumimoji="1" lang="en-US" altLang="zh-CN" sz="2400" dirty="0" smtClean="0">
                <a:latin typeface="Times New Roman" charset="0"/>
                <a:ea typeface="Times New Roman" charset="0"/>
                <a:cs typeface="Times New Roman" charset="0"/>
              </a:rPr>
              <a:t>Objectives</a:t>
            </a:r>
          </a:p>
          <a:p>
            <a:pPr marL="1074420" lvl="2" indent="-274320">
              <a:spcBef>
                <a:spcPts val="0"/>
              </a:spcBef>
              <a:buSzPct val="100000"/>
            </a:pPr>
            <a:r>
              <a:rPr kumimoji="1" lang="en-US" altLang="zh-CN" sz="2000" dirty="0" smtClean="0">
                <a:latin typeface="Times New Roman" charset="0"/>
                <a:ea typeface="Times New Roman" charset="0"/>
                <a:cs typeface="Times New Roman" charset="0"/>
              </a:rPr>
              <a:t>Determine </a:t>
            </a:r>
            <a:r>
              <a:rPr kumimoji="1" lang="en-US" altLang="zh-CN" sz="2000" dirty="0">
                <a:latin typeface="Times New Roman" charset="0"/>
                <a:ea typeface="Times New Roman" charset="0"/>
                <a:cs typeface="Times New Roman" charset="0"/>
              </a:rPr>
              <a:t>the effect </a:t>
            </a:r>
            <a:r>
              <a:rPr kumimoji="1" lang="en-US" altLang="zh-CN" sz="2000" dirty="0" smtClean="0">
                <a:latin typeface="Times New Roman" charset="0"/>
                <a:ea typeface="Times New Roman" charset="0"/>
                <a:cs typeface="Times New Roman" charset="0"/>
              </a:rPr>
              <a:t>size</a:t>
            </a:r>
          </a:p>
          <a:p>
            <a:pPr marL="1074420" lvl="2" indent="-274320">
              <a:spcBef>
                <a:spcPts val="0"/>
              </a:spcBef>
              <a:buSzPct val="100000"/>
            </a:pPr>
            <a:r>
              <a:rPr kumimoji="1" lang="en-US" altLang="zh-CN" sz="2000" dirty="0" smtClean="0">
                <a:latin typeface="Times New Roman" charset="0"/>
                <a:ea typeface="Times New Roman" charset="0"/>
                <a:cs typeface="Times New Roman" charset="0"/>
              </a:rPr>
              <a:t>Inform and propose future studies</a:t>
            </a:r>
            <a:endParaRPr kumimoji="1" lang="en-US" altLang="zh-CN" sz="2000" dirty="0">
              <a:latin typeface="Times New Roman" charset="0"/>
              <a:ea typeface="Times New Roman" charset="0"/>
              <a:cs typeface="Times New Roman"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351" y="3274054"/>
            <a:ext cx="3667647"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006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5884" y="212260"/>
            <a:ext cx="6166725" cy="584775"/>
          </a:xfrm>
          <a:prstGeom prst="rect">
            <a:avLst/>
          </a:prstGeom>
          <a:noFill/>
        </p:spPr>
        <p:txBody>
          <a:bodyPr wrap="square" rtlCol="0">
            <a:spAutoFit/>
          </a:bodyPr>
          <a:lstStyle/>
          <a:p>
            <a:pPr algn="ctr"/>
            <a:r>
              <a:rPr kumimoji="1" lang="en-US" altLang="zh-CN" sz="3200" b="1" dirty="0" smtClean="0">
                <a:latin typeface="Times New Roman" charset="0"/>
                <a:ea typeface="Times New Roman" charset="0"/>
                <a:cs typeface="Times New Roman" charset="0"/>
              </a:rPr>
              <a:t>Participants</a:t>
            </a:r>
            <a:endParaRPr kumimoji="1" lang="zh-CN" altLang="en-US" sz="3200" b="1" dirty="0">
              <a:latin typeface="Times New Roman" charset="0"/>
              <a:ea typeface="Times New Roman" charset="0"/>
              <a:cs typeface="Times New Roman" charset="0"/>
            </a:endParaRPr>
          </a:p>
        </p:txBody>
      </p:sp>
      <p:sp>
        <p:nvSpPr>
          <p:cNvPr id="4" name="Content Placeholder 3"/>
          <p:cNvSpPr>
            <a:spLocks noGrp="1"/>
          </p:cNvSpPr>
          <p:nvPr>
            <p:ph idx="1"/>
          </p:nvPr>
        </p:nvSpPr>
        <p:spPr>
          <a:xfrm>
            <a:off x="533933" y="1135464"/>
            <a:ext cx="7970626" cy="4374146"/>
          </a:xfrm>
        </p:spPr>
        <p:txBody>
          <a:bodyPr/>
          <a:lstStyle/>
          <a:p>
            <a:pPr marL="0" indent="0" algn="ctr">
              <a:spcBef>
                <a:spcPts val="600"/>
              </a:spcBef>
              <a:buNone/>
            </a:pPr>
            <a:r>
              <a:rPr kumimoji="1" lang="en-US" altLang="zh-CN" sz="2800" dirty="0" smtClean="0">
                <a:latin typeface="Times New Roman" charset="0"/>
                <a:ea typeface="Times New Roman" charset="0"/>
                <a:cs typeface="Times New Roman" charset="0"/>
              </a:rPr>
              <a:t>Chinese American caregivers with limited English proficiency and at lease one diagnosed chronic condition living in Los Angeles</a:t>
            </a:r>
            <a:endParaRPr kumimoji="1" lang="en-US" altLang="zh-CN" sz="2800" dirty="0">
              <a:latin typeface="Times New Roman" charset="0"/>
              <a:ea typeface="Times New Roman" charset="0"/>
              <a:cs typeface="Times New Roman"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142" y="2708931"/>
            <a:ext cx="5737467" cy="280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548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55560" y="212260"/>
            <a:ext cx="6963508" cy="584775"/>
          </a:xfrm>
          <a:prstGeom prst="rect">
            <a:avLst/>
          </a:prstGeom>
          <a:noFill/>
        </p:spPr>
        <p:txBody>
          <a:bodyPr wrap="square" rtlCol="0">
            <a:spAutoFit/>
          </a:bodyPr>
          <a:lstStyle/>
          <a:p>
            <a:pPr algn="ctr"/>
            <a:r>
              <a:rPr kumimoji="1" lang="en-US" altLang="zh-CN" sz="3200" b="1" dirty="0" smtClean="0">
                <a:latin typeface="Times New Roman" charset="0"/>
                <a:ea typeface="Times New Roman" charset="0"/>
                <a:cs typeface="Times New Roman" charset="0"/>
              </a:rPr>
              <a:t>Study Sites and Sampling Method</a:t>
            </a:r>
            <a:endParaRPr kumimoji="1" lang="zh-CN" altLang="en-US" sz="3200" b="1" dirty="0">
              <a:latin typeface="Times New Roman" charset="0"/>
              <a:ea typeface="Times New Roman" charset="0"/>
              <a:cs typeface="Times New Roman" charset="0"/>
            </a:endParaRPr>
          </a:p>
        </p:txBody>
      </p:sp>
      <p:sp>
        <p:nvSpPr>
          <p:cNvPr id="4" name="Content Placeholder 3"/>
          <p:cNvSpPr>
            <a:spLocks noGrp="1"/>
          </p:cNvSpPr>
          <p:nvPr>
            <p:ph idx="1"/>
          </p:nvPr>
        </p:nvSpPr>
        <p:spPr>
          <a:xfrm>
            <a:off x="361741" y="1055077"/>
            <a:ext cx="8400422" cy="4267921"/>
          </a:xfrm>
        </p:spPr>
        <p:txBody>
          <a:bodyPr/>
          <a:lstStyle/>
          <a:p>
            <a:pPr marL="182880" indent="-182880">
              <a:spcBef>
                <a:spcPts val="600"/>
              </a:spcBef>
            </a:pPr>
            <a:r>
              <a:rPr kumimoji="1" lang="en-US" altLang="zh-CN" sz="2800" dirty="0" smtClean="0">
                <a:latin typeface="Times New Roman" charset="0"/>
                <a:ea typeface="Times New Roman" charset="0"/>
                <a:cs typeface="Times New Roman" charset="0"/>
              </a:rPr>
              <a:t>Recruited </a:t>
            </a:r>
            <a:r>
              <a:rPr kumimoji="1" lang="en-US" altLang="zh-CN" sz="2800" dirty="0">
                <a:latin typeface="Times New Roman" charset="0"/>
                <a:ea typeface="Times New Roman" charset="0"/>
                <a:cs typeface="Times New Roman" charset="0"/>
              </a:rPr>
              <a:t>from </a:t>
            </a:r>
            <a:r>
              <a:rPr kumimoji="1" lang="en-US" altLang="zh-CN" sz="2800" dirty="0" smtClean="0">
                <a:latin typeface="Times New Roman" charset="0"/>
                <a:ea typeface="Times New Roman" charset="0"/>
                <a:cs typeface="Times New Roman" charset="0"/>
              </a:rPr>
              <a:t>4 community-based </a:t>
            </a:r>
            <a:r>
              <a:rPr kumimoji="1" lang="en-US" altLang="zh-CN" sz="2800" dirty="0">
                <a:latin typeface="Times New Roman" charset="0"/>
                <a:ea typeface="Times New Roman" charset="0"/>
                <a:cs typeface="Times New Roman" charset="0"/>
              </a:rPr>
              <a:t>organizations (</a:t>
            </a:r>
            <a:r>
              <a:rPr kumimoji="1" lang="en-US" altLang="zh-CN" sz="2800" dirty="0" smtClean="0">
                <a:latin typeface="Times New Roman" charset="0"/>
                <a:ea typeface="Times New Roman" charset="0"/>
                <a:cs typeface="Times New Roman" charset="0"/>
              </a:rPr>
              <a:t>CBO)</a:t>
            </a:r>
          </a:p>
          <a:p>
            <a:pPr marL="674370" lvl="2" indent="-274320">
              <a:spcBef>
                <a:spcPts val="600"/>
              </a:spcBef>
            </a:pPr>
            <a:r>
              <a:rPr kumimoji="1" lang="en-US" altLang="zh-CN" dirty="0">
                <a:latin typeface="Times New Roman" charset="0"/>
                <a:ea typeface="Times New Roman" charset="0"/>
                <a:cs typeface="Times New Roman" charset="0"/>
              </a:rPr>
              <a:t>T</a:t>
            </a:r>
            <a:r>
              <a:rPr kumimoji="1" lang="en-US" altLang="zh-CN" dirty="0" smtClean="0">
                <a:latin typeface="Times New Roman" charset="0"/>
                <a:ea typeface="Times New Roman" charset="0"/>
                <a:cs typeface="Times New Roman" charset="0"/>
              </a:rPr>
              <a:t>wo adult </a:t>
            </a:r>
            <a:r>
              <a:rPr kumimoji="1" lang="en-US" altLang="zh-CN" dirty="0">
                <a:latin typeface="Times New Roman" charset="0"/>
                <a:ea typeface="Times New Roman" charset="0"/>
                <a:cs typeface="Times New Roman" charset="0"/>
              </a:rPr>
              <a:t>day </a:t>
            </a:r>
            <a:r>
              <a:rPr kumimoji="1" lang="en-US" altLang="zh-CN" dirty="0" smtClean="0">
                <a:latin typeface="Times New Roman" charset="0"/>
                <a:ea typeface="Times New Roman" charset="0"/>
                <a:cs typeface="Times New Roman" charset="0"/>
              </a:rPr>
              <a:t>health </a:t>
            </a:r>
            <a:r>
              <a:rPr kumimoji="1" lang="en-US" altLang="zh-CN" dirty="0">
                <a:latin typeface="Times New Roman" charset="0"/>
                <a:ea typeface="Times New Roman" charset="0"/>
                <a:cs typeface="Times New Roman" charset="0"/>
              </a:rPr>
              <a:t>centers, </a:t>
            </a:r>
            <a:endParaRPr kumimoji="1" lang="en-US" altLang="zh-CN" dirty="0" smtClean="0">
              <a:latin typeface="Times New Roman" charset="0"/>
              <a:ea typeface="Times New Roman" charset="0"/>
              <a:cs typeface="Times New Roman" charset="0"/>
            </a:endParaRPr>
          </a:p>
          <a:p>
            <a:pPr marL="674370" lvl="2" indent="-274320">
              <a:spcBef>
                <a:spcPts val="600"/>
              </a:spcBef>
            </a:pPr>
            <a:r>
              <a:rPr kumimoji="1" lang="en-US" altLang="zh-CN" dirty="0">
                <a:latin typeface="Times New Roman" charset="0"/>
                <a:ea typeface="Times New Roman" charset="0"/>
                <a:cs typeface="Times New Roman" charset="0"/>
              </a:rPr>
              <a:t>O</a:t>
            </a:r>
            <a:r>
              <a:rPr kumimoji="1" lang="en-US" altLang="zh-CN" dirty="0" smtClean="0">
                <a:latin typeface="Times New Roman" charset="0"/>
                <a:ea typeface="Times New Roman" charset="0"/>
                <a:cs typeface="Times New Roman" charset="0"/>
              </a:rPr>
              <a:t>ne senior </a:t>
            </a:r>
            <a:r>
              <a:rPr kumimoji="1" lang="en-US" altLang="zh-CN" dirty="0">
                <a:latin typeface="Times New Roman" charset="0"/>
                <a:ea typeface="Times New Roman" charset="0"/>
                <a:cs typeface="Times New Roman" charset="0"/>
              </a:rPr>
              <a:t>housing </a:t>
            </a:r>
            <a:r>
              <a:rPr kumimoji="1" lang="en-US" altLang="zh-CN" dirty="0" smtClean="0">
                <a:latin typeface="Times New Roman" charset="0"/>
                <a:ea typeface="Times New Roman" charset="0"/>
                <a:cs typeface="Times New Roman" charset="0"/>
              </a:rPr>
              <a:t>facility</a:t>
            </a:r>
          </a:p>
          <a:p>
            <a:pPr marL="674370" lvl="2" indent="-274320">
              <a:spcBef>
                <a:spcPts val="600"/>
              </a:spcBef>
            </a:pPr>
            <a:r>
              <a:rPr kumimoji="1" lang="en-US" altLang="zh-CN" dirty="0" smtClean="0">
                <a:latin typeface="Times New Roman" charset="0"/>
                <a:ea typeface="Times New Roman" charset="0"/>
                <a:cs typeface="Times New Roman" charset="0"/>
              </a:rPr>
              <a:t>One health and social service </a:t>
            </a:r>
            <a:r>
              <a:rPr kumimoji="1" lang="en-US" altLang="zh-CN" dirty="0">
                <a:latin typeface="Times New Roman" charset="0"/>
                <a:ea typeface="Times New Roman" charset="0"/>
                <a:cs typeface="Times New Roman" charset="0"/>
              </a:rPr>
              <a:t>center</a:t>
            </a:r>
            <a:endParaRPr kumimoji="1" lang="en-US" altLang="zh-CN" dirty="0" smtClean="0">
              <a:latin typeface="Times New Roman" charset="0"/>
              <a:ea typeface="Times New Roman" charset="0"/>
              <a:cs typeface="Times New Roman" charset="0"/>
            </a:endParaRPr>
          </a:p>
          <a:p>
            <a:pPr marL="274320" indent="-274320">
              <a:spcBef>
                <a:spcPts val="600"/>
              </a:spcBef>
            </a:pPr>
            <a:r>
              <a:rPr kumimoji="1" lang="en-US" altLang="zh-CN" sz="2800" dirty="0" smtClean="0">
                <a:latin typeface="Times New Roman" charset="0"/>
                <a:ea typeface="Times New Roman" charset="0"/>
                <a:cs typeface="Times New Roman" charset="0"/>
              </a:rPr>
              <a:t>Screened for eligibility</a:t>
            </a:r>
          </a:p>
          <a:p>
            <a:pPr marL="274320" indent="-274320">
              <a:spcBef>
                <a:spcPts val="600"/>
              </a:spcBef>
            </a:pPr>
            <a:r>
              <a:rPr kumimoji="1" lang="en-US" altLang="zh-CN" sz="2800" dirty="0" smtClean="0">
                <a:latin typeface="Times New Roman" charset="0"/>
                <a:ea typeface="Times New Roman" charset="0"/>
                <a:cs typeface="Times New Roman" charset="0"/>
              </a:rPr>
              <a:t>Clustered </a:t>
            </a:r>
            <a:r>
              <a:rPr kumimoji="1" lang="en-US" altLang="zh-CN" sz="2800" dirty="0">
                <a:latin typeface="Times New Roman" charset="0"/>
                <a:ea typeface="Times New Roman" charset="0"/>
                <a:cs typeface="Times New Roman" charset="0"/>
              </a:rPr>
              <a:t>randomized </a:t>
            </a:r>
            <a:r>
              <a:rPr kumimoji="1" lang="en-US" altLang="zh-CN" sz="2800" dirty="0" smtClean="0">
                <a:latin typeface="Times New Roman" charset="0"/>
                <a:ea typeface="Times New Roman" charset="0"/>
                <a:cs typeface="Times New Roman" charset="0"/>
              </a:rPr>
              <a:t>sampling</a:t>
            </a:r>
          </a:p>
          <a:p>
            <a:pPr marL="674370" lvl="1" indent="-274320">
              <a:spcBef>
                <a:spcPts val="600"/>
              </a:spcBef>
            </a:pPr>
            <a:r>
              <a:rPr kumimoji="1" lang="en-US" altLang="zh-CN" sz="2400" dirty="0" smtClean="0">
                <a:latin typeface="Times New Roman" charset="0"/>
                <a:ea typeface="Times New Roman" charset="0"/>
                <a:cs typeface="Times New Roman" charset="0"/>
              </a:rPr>
              <a:t>Two CBOs randomly assigned to intervention group (IG) while other two to control group (CG)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275" y="1594181"/>
            <a:ext cx="3133725"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442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1"/>
          <p:cNvSpPr>
            <a:spLocks noChangeArrowheads="1"/>
          </p:cNvSpPr>
          <p:nvPr/>
        </p:nvSpPr>
        <p:spPr bwMode="auto">
          <a:xfrm>
            <a:off x="3270738" y="193430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29"/>
          <p:cNvSpPr>
            <a:spLocks noChangeArrowheads="1"/>
          </p:cNvSpPr>
          <p:nvPr/>
        </p:nvSpPr>
        <p:spPr bwMode="auto">
          <a:xfrm>
            <a:off x="3270738" y="23915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69" name="Group 68"/>
          <p:cNvGrpSpPr/>
          <p:nvPr/>
        </p:nvGrpSpPr>
        <p:grpSpPr>
          <a:xfrm>
            <a:off x="309402" y="506352"/>
            <a:ext cx="6973324" cy="5032112"/>
            <a:chOff x="-197967" y="66007"/>
            <a:chExt cx="2252826" cy="3007182"/>
          </a:xfrm>
        </p:grpSpPr>
        <p:cxnSp>
          <p:nvCxnSpPr>
            <p:cNvPr id="70" name="Straight Connector 69"/>
            <p:cNvCxnSpPr/>
            <p:nvPr/>
          </p:nvCxnSpPr>
          <p:spPr>
            <a:xfrm>
              <a:off x="455190" y="2003547"/>
              <a:ext cx="1143000" cy="0"/>
            </a:xfrm>
            <a:prstGeom prst="line">
              <a:avLst/>
            </a:prstGeom>
          </p:spPr>
          <p:style>
            <a:lnRef idx="1">
              <a:schemeClr val="accent2"/>
            </a:lnRef>
            <a:fillRef idx="0">
              <a:schemeClr val="accent2"/>
            </a:fillRef>
            <a:effectRef idx="0">
              <a:schemeClr val="accent2"/>
            </a:effectRef>
            <a:fontRef idx="minor">
              <a:schemeClr val="tx1"/>
            </a:fontRef>
          </p:style>
        </p:cxnSp>
        <p:grpSp>
          <p:nvGrpSpPr>
            <p:cNvPr id="71" name="Group 70"/>
            <p:cNvGrpSpPr/>
            <p:nvPr/>
          </p:nvGrpSpPr>
          <p:grpSpPr>
            <a:xfrm>
              <a:off x="-197967" y="66007"/>
              <a:ext cx="2252826" cy="3007182"/>
              <a:chOff x="-198013" y="66012"/>
              <a:chExt cx="2253348" cy="3007440"/>
            </a:xfrm>
          </p:grpSpPr>
          <p:sp>
            <p:nvSpPr>
              <p:cNvPr id="72" name="Text Box 6"/>
              <p:cNvSpPr txBox="1"/>
              <p:nvPr/>
            </p:nvSpPr>
            <p:spPr>
              <a:xfrm>
                <a:off x="152159" y="66012"/>
                <a:ext cx="1763125" cy="202224"/>
              </a:xfrm>
              <a:prstGeom prst="rect">
                <a:avLst/>
              </a:prstGeom>
              <a:noFill/>
              <a:ln>
                <a:solidFill>
                  <a:srgbClr val="C0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altLang="zh-CN" sz="1600" kern="100" dirty="0" smtClean="0">
                    <a:solidFill>
                      <a:srgbClr val="C00000"/>
                    </a:solidFill>
                    <a:effectLst/>
                    <a:ea typeface="DengXian" charset="-122"/>
                    <a:cs typeface="Times New Roman" charset="0"/>
                  </a:rPr>
                  <a:t>Random assignment to IG and CG after screening for eligibility</a:t>
                </a:r>
                <a:endParaRPr lang="zh-CN" sz="1600" kern="100" dirty="0">
                  <a:solidFill>
                    <a:srgbClr val="C00000"/>
                  </a:solidFill>
                  <a:effectLst/>
                  <a:ea typeface="DengXian" charset="-122"/>
                  <a:cs typeface="Times New Roman" charset="0"/>
                </a:endParaRPr>
              </a:p>
            </p:txBody>
          </p:sp>
          <p:sp>
            <p:nvSpPr>
              <p:cNvPr id="73" name="Text Box 7"/>
              <p:cNvSpPr txBox="1"/>
              <p:nvPr/>
            </p:nvSpPr>
            <p:spPr>
              <a:xfrm>
                <a:off x="643810" y="559296"/>
                <a:ext cx="779824" cy="201688"/>
              </a:xfrm>
              <a:prstGeom prst="rect">
                <a:avLst/>
              </a:prstGeom>
              <a:noFill/>
              <a:ln>
                <a:solidFill>
                  <a:srgbClr val="C0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altLang="zh-CN" sz="1600" kern="100" dirty="0" smtClean="0">
                    <a:solidFill>
                      <a:srgbClr val="0070C0"/>
                    </a:solidFill>
                    <a:ea typeface="DengXian" charset="-122"/>
                    <a:cs typeface="Times New Roman" charset="0"/>
                  </a:rPr>
                  <a:t>Baseline Survey</a:t>
                </a:r>
                <a:endParaRPr lang="zh-CN" sz="1600" kern="100" dirty="0">
                  <a:solidFill>
                    <a:srgbClr val="0070C0"/>
                  </a:solidFill>
                  <a:effectLst/>
                  <a:ea typeface="DengXian" charset="-122"/>
                  <a:cs typeface="Times New Roman" charset="0"/>
                </a:endParaRPr>
              </a:p>
            </p:txBody>
          </p:sp>
          <p:sp>
            <p:nvSpPr>
              <p:cNvPr id="74" name="Text Box 8"/>
              <p:cNvSpPr txBox="1"/>
              <p:nvPr/>
            </p:nvSpPr>
            <p:spPr>
              <a:xfrm>
                <a:off x="0" y="1019103"/>
                <a:ext cx="910590" cy="210693"/>
              </a:xfrm>
              <a:prstGeom prst="rect">
                <a:avLst/>
              </a:prstGeom>
              <a:noFill/>
              <a:ln>
                <a:solidFill>
                  <a:srgbClr val="C0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altLang="zh-CN" sz="1600" kern="100" dirty="0" smtClean="0">
                    <a:solidFill>
                      <a:srgbClr val="C00000"/>
                    </a:solidFill>
                    <a:effectLst/>
                    <a:ea typeface="DengXian" charset="-122"/>
                    <a:cs typeface="Times New Roman" charset="0"/>
                  </a:rPr>
                  <a:t>IG</a:t>
                </a:r>
                <a:r>
                  <a:rPr lang="en-US" altLang="zh-CN" sz="1600" kern="100" dirty="0" smtClean="0">
                    <a:solidFill>
                      <a:srgbClr val="C00000"/>
                    </a:solidFill>
                    <a:ea typeface="DengXian" charset="-122"/>
                    <a:cs typeface="Times New Roman" charset="0"/>
                  </a:rPr>
                  <a:t>: </a:t>
                </a:r>
                <a:r>
                  <a:rPr lang="en-US" sz="1600" kern="100" dirty="0" smtClean="0">
                    <a:solidFill>
                      <a:srgbClr val="C00000"/>
                    </a:solidFill>
                    <a:effectLst/>
                    <a:ea typeface="DengXian" charset="-122"/>
                    <a:cs typeface="Times New Roman" charset="0"/>
                  </a:rPr>
                  <a:t>CSMP</a:t>
                </a:r>
                <a:r>
                  <a:rPr lang="en-US" sz="1600" kern="100" dirty="0">
                    <a:solidFill>
                      <a:srgbClr val="C00000"/>
                    </a:solidFill>
                    <a:ea typeface="DengXian" charset="-122"/>
                    <a:cs typeface="Times New Roman" charset="0"/>
                  </a:rPr>
                  <a:t> </a:t>
                </a:r>
                <a:r>
                  <a:rPr lang="en-US" sz="1600" kern="100" dirty="0" smtClean="0">
                    <a:solidFill>
                      <a:srgbClr val="C00000"/>
                    </a:solidFill>
                    <a:ea typeface="DengXian" charset="-122"/>
                    <a:cs typeface="Times New Roman" charset="0"/>
                  </a:rPr>
                  <a:t>training</a:t>
                </a:r>
                <a:endParaRPr lang="zh-CN" sz="1600" kern="100" dirty="0">
                  <a:solidFill>
                    <a:srgbClr val="C00000"/>
                  </a:solidFill>
                  <a:effectLst/>
                  <a:ea typeface="DengXian" charset="-122"/>
                  <a:cs typeface="Times New Roman" charset="0"/>
                </a:endParaRPr>
              </a:p>
            </p:txBody>
          </p:sp>
          <p:sp>
            <p:nvSpPr>
              <p:cNvPr id="75" name="Text Box 9"/>
              <p:cNvSpPr txBox="1"/>
              <p:nvPr/>
            </p:nvSpPr>
            <p:spPr>
              <a:xfrm>
                <a:off x="1144745" y="1019104"/>
                <a:ext cx="910590" cy="210693"/>
              </a:xfrm>
              <a:prstGeom prst="rect">
                <a:avLst/>
              </a:prstGeom>
              <a:noFill/>
              <a:ln>
                <a:solidFill>
                  <a:srgbClr val="C0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altLang="zh-CN" sz="1600" kern="100" dirty="0" smtClean="0">
                    <a:solidFill>
                      <a:srgbClr val="C00000"/>
                    </a:solidFill>
                    <a:effectLst/>
                    <a:ea typeface="DengXian" charset="-122"/>
                    <a:cs typeface="Times New Roman" charset="0"/>
                  </a:rPr>
                  <a:t>CG: Usual care</a:t>
                </a:r>
                <a:endParaRPr lang="zh-CN" sz="1600" kern="100" dirty="0">
                  <a:solidFill>
                    <a:srgbClr val="C00000"/>
                  </a:solidFill>
                  <a:effectLst/>
                  <a:ea typeface="DengXian" charset="-122"/>
                  <a:cs typeface="Times New Roman" charset="0"/>
                </a:endParaRPr>
              </a:p>
            </p:txBody>
          </p:sp>
          <p:sp>
            <p:nvSpPr>
              <p:cNvPr id="76" name="Text Box 10"/>
              <p:cNvSpPr txBox="1"/>
              <p:nvPr/>
            </p:nvSpPr>
            <p:spPr>
              <a:xfrm>
                <a:off x="-198013" y="1497561"/>
                <a:ext cx="1317406" cy="325992"/>
              </a:xfrm>
              <a:prstGeom prst="rect">
                <a:avLst/>
              </a:prstGeom>
              <a:noFill/>
              <a:ln>
                <a:solidFill>
                  <a:srgbClr val="C0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altLang="zh-CN" sz="1600" kern="100" dirty="0" smtClean="0">
                    <a:solidFill>
                      <a:schemeClr val="accent3">
                        <a:lumMod val="75000"/>
                      </a:schemeClr>
                    </a:solidFill>
                    <a:effectLst/>
                    <a:ea typeface="DengXian" charset="-122"/>
                    <a:cs typeface="Times New Roman" charset="0"/>
                  </a:rPr>
                  <a:t>Formative Evaluation: Evaluation </a:t>
                </a:r>
                <a:r>
                  <a:rPr lang="en-US" altLang="zh-CN" sz="1600" kern="100" dirty="0" smtClean="0">
                    <a:solidFill>
                      <a:schemeClr val="accent3">
                        <a:lumMod val="75000"/>
                      </a:schemeClr>
                    </a:solidFill>
                    <a:effectLst/>
                    <a:ea typeface="DengXian" charset="-122"/>
                    <a:cs typeface="Times New Roman" charset="0"/>
                  </a:rPr>
                  <a:t>form</a:t>
                </a:r>
                <a:r>
                  <a:rPr lang="en-US" altLang="zh-CN" sz="1600" kern="100" dirty="0" smtClean="0">
                    <a:solidFill>
                      <a:schemeClr val="accent3">
                        <a:lumMod val="75000"/>
                      </a:schemeClr>
                    </a:solidFill>
                    <a:ea typeface="DengXian" charset="-122"/>
                    <a:cs typeface="Times New Roman" charset="0"/>
                  </a:rPr>
                  <a:t>,</a:t>
                </a:r>
              </a:p>
              <a:p>
                <a:pPr marL="0" marR="0" algn="ctr">
                  <a:spcBef>
                    <a:spcPts val="0"/>
                  </a:spcBef>
                  <a:spcAft>
                    <a:spcPts val="0"/>
                  </a:spcAft>
                </a:pPr>
                <a:r>
                  <a:rPr lang="en-US" altLang="zh-CN" sz="1600" kern="100" dirty="0" smtClean="0">
                    <a:solidFill>
                      <a:schemeClr val="accent3">
                        <a:lumMod val="75000"/>
                      </a:schemeClr>
                    </a:solidFill>
                    <a:effectLst/>
                    <a:ea typeface="DengXian" charset="-122"/>
                    <a:cs typeface="Times New Roman" charset="0"/>
                  </a:rPr>
                  <a:t>Focus group discussion</a:t>
                </a:r>
              </a:p>
            </p:txBody>
          </p:sp>
          <p:sp>
            <p:nvSpPr>
              <p:cNvPr id="77" name="Text Box 11"/>
              <p:cNvSpPr txBox="1"/>
              <p:nvPr/>
            </p:nvSpPr>
            <p:spPr>
              <a:xfrm>
                <a:off x="460690" y="2162859"/>
                <a:ext cx="1139190" cy="352092"/>
              </a:xfrm>
              <a:prstGeom prst="rect">
                <a:avLst/>
              </a:prstGeom>
              <a:noFill/>
              <a:ln>
                <a:solidFill>
                  <a:srgbClr val="C0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altLang="zh-CN" sz="1600" kern="100" dirty="0" smtClean="0">
                    <a:solidFill>
                      <a:srgbClr val="0070C0"/>
                    </a:solidFill>
                    <a:effectLst/>
                    <a:ea typeface="DengXian" charset="-122"/>
                    <a:cs typeface="Times New Roman" charset="0"/>
                  </a:rPr>
                  <a:t>Post-intervention </a:t>
                </a:r>
                <a:r>
                  <a:rPr lang="en-US" altLang="zh-CN" sz="1600" kern="100" dirty="0">
                    <a:solidFill>
                      <a:srgbClr val="0070C0"/>
                    </a:solidFill>
                    <a:ea typeface="DengXian" charset="-122"/>
                    <a:cs typeface="Times New Roman" charset="0"/>
                  </a:rPr>
                  <a:t>S</a:t>
                </a:r>
                <a:r>
                  <a:rPr lang="en-US" altLang="zh-CN" sz="1600" kern="100" dirty="0" smtClean="0">
                    <a:solidFill>
                      <a:srgbClr val="0070C0"/>
                    </a:solidFill>
                    <a:effectLst/>
                    <a:ea typeface="DengXian" charset="-122"/>
                    <a:cs typeface="Times New Roman" charset="0"/>
                  </a:rPr>
                  <a:t>urvey</a:t>
                </a:r>
              </a:p>
              <a:p>
                <a:pPr marL="0" marR="0" algn="ctr">
                  <a:spcBef>
                    <a:spcPts val="0"/>
                  </a:spcBef>
                  <a:spcAft>
                    <a:spcPts val="0"/>
                  </a:spcAft>
                </a:pPr>
                <a:r>
                  <a:rPr lang="en-US" altLang="zh-CN" sz="1600" kern="100" dirty="0" smtClean="0">
                    <a:solidFill>
                      <a:srgbClr val="C00000"/>
                    </a:solidFill>
                    <a:ea typeface="DengXian" charset="-122"/>
                    <a:cs typeface="Times New Roman" charset="0"/>
                  </a:rPr>
                  <a:t>(immediately after the program ends</a:t>
                </a:r>
                <a:endParaRPr lang="zh-CN" sz="1600" kern="100" dirty="0">
                  <a:solidFill>
                    <a:srgbClr val="C00000"/>
                  </a:solidFill>
                  <a:effectLst/>
                  <a:ea typeface="DengXian" charset="-122"/>
                  <a:cs typeface="Times New Roman" charset="0"/>
                </a:endParaRPr>
              </a:p>
            </p:txBody>
          </p:sp>
          <p:sp>
            <p:nvSpPr>
              <p:cNvPr id="78" name="Text Box 12"/>
              <p:cNvSpPr txBox="1"/>
              <p:nvPr/>
            </p:nvSpPr>
            <p:spPr>
              <a:xfrm>
                <a:off x="451635" y="2728064"/>
                <a:ext cx="1139190" cy="345388"/>
              </a:xfrm>
              <a:prstGeom prst="rect">
                <a:avLst/>
              </a:prstGeom>
              <a:noFill/>
              <a:ln>
                <a:solidFill>
                  <a:srgbClr val="C0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altLang="zh-CN" sz="1600" kern="100" dirty="0" smtClean="0">
                    <a:solidFill>
                      <a:srgbClr val="0070C0"/>
                    </a:solidFill>
                    <a:effectLst/>
                    <a:ea typeface="DengXian" charset="-122"/>
                    <a:cs typeface="Times New Roman" charset="0"/>
                  </a:rPr>
                  <a:t>Follow-up Survey</a:t>
                </a:r>
                <a:endParaRPr lang="en-US" altLang="zh-CN" sz="1600" kern="100" dirty="0">
                  <a:solidFill>
                    <a:srgbClr val="0070C0"/>
                  </a:solidFill>
                  <a:ea typeface="DengXian" charset="-122"/>
                  <a:cs typeface="Times New Roman" charset="0"/>
                </a:endParaRPr>
              </a:p>
              <a:p>
                <a:pPr marL="0" marR="0" algn="ctr">
                  <a:spcBef>
                    <a:spcPts val="0"/>
                  </a:spcBef>
                  <a:spcAft>
                    <a:spcPts val="0"/>
                  </a:spcAft>
                </a:pPr>
                <a:r>
                  <a:rPr lang="en-US" altLang="zh-CN" sz="1600" kern="100" dirty="0" smtClean="0">
                    <a:solidFill>
                      <a:srgbClr val="C00000"/>
                    </a:solidFill>
                    <a:effectLst/>
                    <a:ea typeface="DengXian" charset="-122"/>
                    <a:cs typeface="Times New Roman" charset="0"/>
                  </a:rPr>
                  <a:t>(3 months after the program ends)</a:t>
                </a:r>
                <a:endParaRPr lang="zh-CN" sz="1600" kern="100" dirty="0">
                  <a:solidFill>
                    <a:srgbClr val="C00000"/>
                  </a:solidFill>
                  <a:effectLst/>
                  <a:ea typeface="DengXian" charset="-122"/>
                  <a:cs typeface="Times New Roman" charset="0"/>
                </a:endParaRPr>
              </a:p>
            </p:txBody>
          </p:sp>
          <p:cxnSp>
            <p:nvCxnSpPr>
              <p:cNvPr id="79" name="Straight Arrow Connector 78"/>
              <p:cNvCxnSpPr/>
              <p:nvPr/>
            </p:nvCxnSpPr>
            <p:spPr>
              <a:xfrm>
                <a:off x="1026082" y="308009"/>
                <a:ext cx="0" cy="254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0" name="Straight Connector 79"/>
              <p:cNvCxnSpPr/>
              <p:nvPr/>
            </p:nvCxnSpPr>
            <p:spPr>
              <a:xfrm>
                <a:off x="1026082" y="767817"/>
                <a:ext cx="0" cy="127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81" name="Straight Connector 80"/>
              <p:cNvCxnSpPr/>
              <p:nvPr/>
            </p:nvCxnSpPr>
            <p:spPr>
              <a:xfrm>
                <a:off x="453710" y="893460"/>
                <a:ext cx="1143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2" name="Straight Arrow Connector 81"/>
              <p:cNvCxnSpPr/>
              <p:nvPr/>
            </p:nvCxnSpPr>
            <p:spPr>
              <a:xfrm>
                <a:off x="453710" y="893460"/>
                <a:ext cx="0" cy="127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3" name="Straight Arrow Connector 82"/>
              <p:cNvCxnSpPr/>
              <p:nvPr/>
            </p:nvCxnSpPr>
            <p:spPr>
              <a:xfrm>
                <a:off x="1598455" y="893460"/>
                <a:ext cx="0" cy="127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4" name="Straight Arrow Connector 83"/>
              <p:cNvCxnSpPr/>
              <p:nvPr/>
            </p:nvCxnSpPr>
            <p:spPr>
              <a:xfrm>
                <a:off x="451635" y="1229797"/>
                <a:ext cx="0" cy="254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5" name="Straight Connector 84"/>
              <p:cNvCxnSpPr/>
              <p:nvPr/>
            </p:nvCxnSpPr>
            <p:spPr>
              <a:xfrm>
                <a:off x="1595125" y="1249116"/>
                <a:ext cx="1585" cy="754603"/>
              </a:xfrm>
              <a:prstGeom prst="line">
                <a:avLst/>
              </a:prstGeom>
            </p:spPr>
            <p:style>
              <a:lnRef idx="1">
                <a:schemeClr val="accent2"/>
              </a:lnRef>
              <a:fillRef idx="0">
                <a:schemeClr val="accent2"/>
              </a:fillRef>
              <a:effectRef idx="0">
                <a:schemeClr val="accent2"/>
              </a:effectRef>
              <a:fontRef idx="minor">
                <a:schemeClr val="tx1"/>
              </a:fontRef>
            </p:style>
          </p:cxnSp>
          <p:cxnSp>
            <p:nvCxnSpPr>
              <p:cNvPr id="86" name="Straight Connector 85"/>
              <p:cNvCxnSpPr>
                <a:stCxn id="76" idx="2"/>
              </p:cNvCxnSpPr>
              <p:nvPr/>
            </p:nvCxnSpPr>
            <p:spPr>
              <a:xfrm flipH="1">
                <a:off x="460689" y="1823553"/>
                <a:ext cx="1" cy="180166"/>
              </a:xfrm>
              <a:prstGeom prst="line">
                <a:avLst/>
              </a:prstGeom>
            </p:spPr>
            <p:style>
              <a:lnRef idx="1">
                <a:schemeClr val="accent2"/>
              </a:lnRef>
              <a:fillRef idx="0">
                <a:schemeClr val="accent2"/>
              </a:fillRef>
              <a:effectRef idx="0">
                <a:schemeClr val="accent2"/>
              </a:effectRef>
              <a:fontRef idx="minor">
                <a:schemeClr val="tx1"/>
              </a:fontRef>
            </p:style>
          </p:cxnSp>
          <p:cxnSp>
            <p:nvCxnSpPr>
              <p:cNvPr id="87" name="Straight Arrow Connector 86"/>
              <p:cNvCxnSpPr/>
              <p:nvPr/>
            </p:nvCxnSpPr>
            <p:spPr>
              <a:xfrm>
                <a:off x="1030285" y="2003719"/>
                <a:ext cx="0" cy="13088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8" name="Straight Arrow Connector 87"/>
              <p:cNvCxnSpPr/>
              <p:nvPr/>
            </p:nvCxnSpPr>
            <p:spPr>
              <a:xfrm>
                <a:off x="1027012" y="2544895"/>
                <a:ext cx="1" cy="1822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pic>
        <p:nvPicPr>
          <p:cNvPr id="2" name="Picture 1"/>
          <p:cNvPicPr>
            <a:picLocks noChangeAspect="1"/>
          </p:cNvPicPr>
          <p:nvPr/>
        </p:nvPicPr>
        <p:blipFill>
          <a:blip r:embed="rId2"/>
          <a:stretch>
            <a:fillRect/>
          </a:stretch>
        </p:blipFill>
        <p:spPr>
          <a:xfrm>
            <a:off x="6882432" y="3473970"/>
            <a:ext cx="2261568" cy="1243692"/>
          </a:xfrm>
          <a:prstGeom prst="rect">
            <a:avLst/>
          </a:prstGeom>
        </p:spPr>
      </p:pic>
    </p:spTree>
    <p:extLst>
      <p:ext uri="{BB962C8B-B14F-4D97-AF65-F5344CB8AC3E}">
        <p14:creationId xmlns:p14="http://schemas.microsoft.com/office/powerpoint/2010/main" val="851778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5" name="TextBox 4"/>
          <p:cNvSpPr txBox="1"/>
          <p:nvPr/>
        </p:nvSpPr>
        <p:spPr>
          <a:xfrm>
            <a:off x="967884" y="353718"/>
            <a:ext cx="7352479" cy="584775"/>
          </a:xfrm>
          <a:prstGeom prst="rect">
            <a:avLst/>
          </a:prstGeom>
          <a:noFill/>
        </p:spPr>
        <p:txBody>
          <a:bodyPr wrap="square" rtlCol="0">
            <a:spAutoFit/>
          </a:bodyPr>
          <a:lstStyle/>
          <a:p>
            <a:pPr algn="ctr"/>
            <a:r>
              <a:rPr kumimoji="1" lang="en-US" altLang="zh-CN" sz="3200" b="1" dirty="0">
                <a:latin typeface="Times New Roman" charset="0"/>
                <a:ea typeface="Times New Roman" charset="0"/>
                <a:cs typeface="Times New Roman" charset="0"/>
              </a:rPr>
              <a:t>Preliminary Results – Demographics</a:t>
            </a:r>
            <a:endParaRPr kumimoji="1" lang="zh-CN" altLang="en-US" sz="3200" b="1" dirty="0">
              <a:latin typeface="Times New Roman" charset="0"/>
              <a:ea typeface="Times New Roman" charset="0"/>
              <a:cs typeface="Times New Roman" charset="0"/>
            </a:endParaRPr>
          </a:p>
        </p:txBody>
      </p:sp>
      <p:graphicFrame>
        <p:nvGraphicFramePr>
          <p:cNvPr id="6" name="Shape 110"/>
          <p:cNvGraphicFramePr/>
          <p:nvPr>
            <p:extLst>
              <p:ext uri="{D42A27DB-BD31-4B8C-83A1-F6EECF244321}">
                <p14:modId xmlns:p14="http://schemas.microsoft.com/office/powerpoint/2010/main" val="331884489"/>
              </p:ext>
            </p:extLst>
          </p:nvPr>
        </p:nvGraphicFramePr>
        <p:xfrm>
          <a:off x="93305" y="994476"/>
          <a:ext cx="4379500" cy="4512019"/>
        </p:xfrm>
        <a:graphic>
          <a:graphicData uri="http://schemas.openxmlformats.org/drawingml/2006/table">
            <a:tbl>
              <a:tblPr firstRow="1" bandRow="1">
                <a:tableStyleId>{793D81CF-94F2-401A-BA57-92F5A7B2D0C5}</a:tableStyleId>
              </a:tblPr>
              <a:tblGrid>
                <a:gridCol w="3289900">
                  <a:extLst>
                    <a:ext uri="{9D8B030D-6E8A-4147-A177-3AD203B41FA5}">
                      <a16:colId xmlns:a16="http://schemas.microsoft.com/office/drawing/2014/main" val="20000"/>
                    </a:ext>
                  </a:extLst>
                </a:gridCol>
                <a:gridCol w="1089600">
                  <a:extLst>
                    <a:ext uri="{9D8B030D-6E8A-4147-A177-3AD203B41FA5}">
                      <a16:colId xmlns:a16="http://schemas.microsoft.com/office/drawing/2014/main" val="20001"/>
                    </a:ext>
                  </a:extLst>
                </a:gridCol>
              </a:tblGrid>
              <a:tr h="612998">
                <a:tc>
                  <a:txBody>
                    <a:bodyPr/>
                    <a:lstStyle/>
                    <a:p>
                      <a:pPr marL="0" marR="0" lvl="0" indent="0" algn="l" rtl="0">
                        <a:spcBef>
                          <a:spcPts val="0"/>
                        </a:spcBef>
                        <a:spcAft>
                          <a:spcPts val="0"/>
                        </a:spcAft>
                        <a:buNone/>
                      </a:pPr>
                      <a:endParaRPr dirty="0">
                        <a:latin typeface="Times New Roman" charset="0"/>
                        <a:ea typeface="Times New Roman" charset="0"/>
                        <a:cs typeface="Times New Roman" charset="0"/>
                      </a:endParaRPr>
                    </a:p>
                  </a:txBody>
                  <a:tcPr marL="91450" marR="91450" marT="45725" marB="45725"/>
                </a:tc>
                <a:tc>
                  <a:txBody>
                    <a:bodyPr/>
                    <a:lstStyle/>
                    <a:p>
                      <a:pPr marL="0" marR="0" lvl="0" indent="0" algn="ctr" rtl="0">
                        <a:spcBef>
                          <a:spcPts val="0"/>
                        </a:spcBef>
                        <a:spcAft>
                          <a:spcPts val="0"/>
                        </a:spcAft>
                        <a:buNone/>
                      </a:pPr>
                      <a:r>
                        <a:rPr lang="en-US" sz="1300" dirty="0" smtClean="0">
                          <a:latin typeface="Times New Roman" charset="0"/>
                          <a:ea typeface="Times New Roman" charset="0"/>
                          <a:cs typeface="Times New Roman" charset="0"/>
                          <a:sym typeface="Arial"/>
                        </a:rPr>
                        <a:t>Mean </a:t>
                      </a:r>
                      <a:r>
                        <a:rPr lang="en-US" sz="1300" dirty="0">
                          <a:latin typeface="Times New Roman" charset="0"/>
                          <a:ea typeface="Times New Roman" charset="0"/>
                          <a:cs typeface="Times New Roman" charset="0"/>
                          <a:sym typeface="Arial"/>
                        </a:rPr>
                        <a:t>(SD) or N (%)</a:t>
                      </a:r>
                      <a:endParaRPr dirty="0">
                        <a:latin typeface="Times New Roman" charset="0"/>
                        <a:ea typeface="Times New Roman" charset="0"/>
                        <a:cs typeface="Times New Roman" charset="0"/>
                      </a:endParaRPr>
                    </a:p>
                  </a:txBody>
                  <a:tcPr marL="91450" marR="91450" marT="45725" marB="45725"/>
                </a:tc>
                <a:extLst>
                  <a:ext uri="{0D108BD9-81ED-4DB2-BD59-A6C34878D82A}">
                    <a16:rowId xmlns:a16="http://schemas.microsoft.com/office/drawing/2014/main" val="10000"/>
                  </a:ext>
                </a:extLst>
              </a:tr>
              <a:tr h="411721">
                <a:tc>
                  <a:txBody>
                    <a:bodyPr/>
                    <a:lstStyle/>
                    <a:p>
                      <a:pPr marL="0" marR="0" lvl="0" indent="0" algn="l" rtl="0">
                        <a:spcBef>
                          <a:spcPts val="0"/>
                        </a:spcBef>
                        <a:spcAft>
                          <a:spcPts val="0"/>
                        </a:spcAft>
                        <a:buNone/>
                      </a:pPr>
                      <a:r>
                        <a:rPr lang="en-US" sz="1300">
                          <a:latin typeface="Times New Roman" charset="0"/>
                          <a:ea typeface="Times New Roman" charset="0"/>
                          <a:cs typeface="Times New Roman" charset="0"/>
                          <a:sym typeface="Arial"/>
                        </a:rPr>
                        <a:t>Age (range: 44-90)</a:t>
                      </a:r>
                      <a:endParaRPr sz="1300" strike="noStrike">
                        <a:latin typeface="Times New Roman" charset="0"/>
                        <a:ea typeface="Times New Roman" charset="0"/>
                        <a:cs typeface="Times New Roman" charset="0"/>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200"/>
                        <a:buFont typeface="Arial"/>
                        <a:buNone/>
                      </a:pPr>
                      <a:r>
                        <a:rPr lang="en-US" sz="1300">
                          <a:latin typeface="Times New Roman" charset="0"/>
                          <a:ea typeface="Times New Roman" charset="0"/>
                          <a:cs typeface="Times New Roman" charset="0"/>
                          <a:sym typeface="Arial"/>
                        </a:rPr>
                        <a:t>70.8 (11.87)</a:t>
                      </a:r>
                      <a:endParaRPr sz="1300" strike="noStrike">
                        <a:latin typeface="Times New Roman" charset="0"/>
                        <a:ea typeface="Times New Roman" charset="0"/>
                        <a:cs typeface="Times New Roman" charset="0"/>
                        <a:sym typeface="Arial"/>
                      </a:endParaRPr>
                    </a:p>
                  </a:txBody>
                  <a:tcPr marL="91450" marR="91450" marT="45725" marB="45725" anchor="ctr"/>
                </a:tc>
                <a:extLst>
                  <a:ext uri="{0D108BD9-81ED-4DB2-BD59-A6C34878D82A}">
                    <a16:rowId xmlns:a16="http://schemas.microsoft.com/office/drawing/2014/main" val="10001"/>
                  </a:ext>
                </a:extLst>
              </a:tr>
              <a:tr h="460840">
                <a:tc>
                  <a:txBody>
                    <a:bodyPr/>
                    <a:lstStyle/>
                    <a:p>
                      <a:pPr marL="0" lvl="0" indent="0" rtl="0">
                        <a:spcBef>
                          <a:spcPts val="0"/>
                        </a:spcBef>
                        <a:spcAft>
                          <a:spcPts val="0"/>
                        </a:spcAft>
                        <a:buNone/>
                      </a:pPr>
                      <a:r>
                        <a:rPr lang="en-US" sz="1300">
                          <a:latin typeface="Times New Roman" charset="0"/>
                          <a:ea typeface="Times New Roman" charset="0"/>
                          <a:cs typeface="Times New Roman" charset="0"/>
                          <a:sym typeface="Arial"/>
                        </a:rPr>
                        <a:t>Gender: Female</a:t>
                      </a:r>
                      <a:endParaRPr sz="1300">
                        <a:latin typeface="Times New Roman" charset="0"/>
                        <a:ea typeface="Times New Roman" charset="0"/>
                        <a:cs typeface="Times New Roman" charset="0"/>
                        <a:sym typeface="Arial"/>
                      </a:endParaRPr>
                    </a:p>
                  </a:txBody>
                  <a:tcPr marL="91425" marR="91425" marT="91425" marB="91425"/>
                </a:tc>
                <a:tc>
                  <a:txBody>
                    <a:bodyPr/>
                    <a:lstStyle/>
                    <a:p>
                      <a:pPr marL="0" lvl="0" indent="0" algn="ctr" rtl="0">
                        <a:spcBef>
                          <a:spcPts val="0"/>
                        </a:spcBef>
                        <a:spcAft>
                          <a:spcPts val="0"/>
                        </a:spcAft>
                        <a:buNone/>
                      </a:pPr>
                      <a:r>
                        <a:rPr lang="en-US" sz="1300" dirty="0" smtClean="0">
                          <a:latin typeface="Times New Roman" charset="0"/>
                          <a:ea typeface="Times New Roman" charset="0"/>
                          <a:cs typeface="Times New Roman" charset="0"/>
                          <a:sym typeface="Arial"/>
                        </a:rPr>
                        <a:t>52 </a:t>
                      </a:r>
                      <a:r>
                        <a:rPr lang="en-US" sz="1300" dirty="0">
                          <a:latin typeface="Times New Roman" charset="0"/>
                          <a:ea typeface="Times New Roman" charset="0"/>
                          <a:cs typeface="Times New Roman" charset="0"/>
                          <a:sym typeface="Arial"/>
                        </a:rPr>
                        <a:t>(</a:t>
                      </a:r>
                      <a:r>
                        <a:rPr lang="en-US" sz="1300" dirty="0" smtClean="0">
                          <a:latin typeface="Times New Roman" charset="0"/>
                          <a:ea typeface="Times New Roman" charset="0"/>
                          <a:cs typeface="Times New Roman" charset="0"/>
                          <a:sym typeface="Arial"/>
                        </a:rPr>
                        <a:t>76.47)</a:t>
                      </a:r>
                      <a:endParaRPr sz="1300" dirty="0">
                        <a:latin typeface="Times New Roman" charset="0"/>
                        <a:ea typeface="Times New Roman" charset="0"/>
                        <a:cs typeface="Times New Roman" charset="0"/>
                        <a:sym typeface="Arial"/>
                      </a:endParaRPr>
                    </a:p>
                  </a:txBody>
                  <a:tcPr marL="91425" marR="91425" marT="91425" marB="91425"/>
                </a:tc>
                <a:extLst>
                  <a:ext uri="{0D108BD9-81ED-4DB2-BD59-A6C34878D82A}">
                    <a16:rowId xmlns:a16="http://schemas.microsoft.com/office/drawing/2014/main" val="10002"/>
                  </a:ext>
                </a:extLst>
              </a:tr>
              <a:tr h="460840">
                <a:tc>
                  <a:txBody>
                    <a:bodyPr/>
                    <a:lstStyle/>
                    <a:p>
                      <a:pPr marL="0" lvl="0" indent="0" rtl="0">
                        <a:spcBef>
                          <a:spcPts val="0"/>
                        </a:spcBef>
                        <a:spcAft>
                          <a:spcPts val="0"/>
                        </a:spcAft>
                        <a:buNone/>
                      </a:pPr>
                      <a:r>
                        <a:rPr lang="en-US" sz="1300">
                          <a:latin typeface="Times New Roman" charset="0"/>
                          <a:ea typeface="Times New Roman" charset="0"/>
                          <a:cs typeface="Times New Roman" charset="0"/>
                          <a:sym typeface="Arial"/>
                        </a:rPr>
                        <a:t>Birthplace: Mainland China</a:t>
                      </a:r>
                      <a:endParaRPr sz="1300">
                        <a:latin typeface="Times New Roman" charset="0"/>
                        <a:ea typeface="Times New Roman" charset="0"/>
                        <a:cs typeface="Times New Roman" charset="0"/>
                        <a:sym typeface="Arial"/>
                      </a:endParaRPr>
                    </a:p>
                  </a:txBody>
                  <a:tcPr marL="91425" marR="91425" marT="91425" marB="91425"/>
                </a:tc>
                <a:tc>
                  <a:txBody>
                    <a:bodyPr/>
                    <a:lstStyle/>
                    <a:p>
                      <a:pPr marL="0" lvl="0" indent="0" algn="ctr" rtl="0">
                        <a:spcBef>
                          <a:spcPts val="0"/>
                        </a:spcBef>
                        <a:spcAft>
                          <a:spcPts val="0"/>
                        </a:spcAft>
                        <a:buNone/>
                      </a:pPr>
                      <a:r>
                        <a:rPr lang="en-US" sz="1300" dirty="0" smtClean="0">
                          <a:latin typeface="Times New Roman" charset="0"/>
                          <a:ea typeface="Times New Roman" charset="0"/>
                          <a:cs typeface="Times New Roman" charset="0"/>
                          <a:sym typeface="Arial"/>
                        </a:rPr>
                        <a:t>60 </a:t>
                      </a:r>
                      <a:r>
                        <a:rPr lang="en-US" sz="1300" dirty="0">
                          <a:latin typeface="Times New Roman" charset="0"/>
                          <a:ea typeface="Times New Roman" charset="0"/>
                          <a:cs typeface="Times New Roman" charset="0"/>
                          <a:sym typeface="Arial"/>
                        </a:rPr>
                        <a:t>(</a:t>
                      </a:r>
                      <a:r>
                        <a:rPr lang="en-US" sz="1300" dirty="0" smtClean="0">
                          <a:latin typeface="Times New Roman" charset="0"/>
                          <a:ea typeface="Times New Roman" charset="0"/>
                          <a:cs typeface="Times New Roman" charset="0"/>
                          <a:sym typeface="Arial"/>
                        </a:rPr>
                        <a:t>88.23)</a:t>
                      </a:r>
                      <a:endParaRPr sz="1300" dirty="0">
                        <a:latin typeface="Times New Roman" charset="0"/>
                        <a:ea typeface="Times New Roman" charset="0"/>
                        <a:cs typeface="Times New Roman" charset="0"/>
                        <a:sym typeface="Arial"/>
                      </a:endParaRPr>
                    </a:p>
                  </a:txBody>
                  <a:tcPr marL="91425" marR="91425" marT="91425" marB="91425"/>
                </a:tc>
                <a:extLst>
                  <a:ext uri="{0D108BD9-81ED-4DB2-BD59-A6C34878D82A}">
                    <a16:rowId xmlns:a16="http://schemas.microsoft.com/office/drawing/2014/main" val="10003"/>
                  </a:ext>
                </a:extLst>
              </a:tr>
              <a:tr h="460840">
                <a:tc>
                  <a:txBody>
                    <a:bodyPr/>
                    <a:lstStyle/>
                    <a:p>
                      <a:pPr marL="0" lvl="0" indent="0" rtl="0">
                        <a:spcBef>
                          <a:spcPts val="0"/>
                        </a:spcBef>
                        <a:spcAft>
                          <a:spcPts val="0"/>
                        </a:spcAft>
                        <a:buNone/>
                      </a:pPr>
                      <a:r>
                        <a:rPr lang="en-US" sz="1300">
                          <a:latin typeface="Times New Roman" charset="0"/>
                          <a:ea typeface="Times New Roman" charset="0"/>
                          <a:cs typeface="Times New Roman" charset="0"/>
                          <a:sym typeface="Arial"/>
                        </a:rPr>
                        <a:t>Years Living in U.S. (range: 3.0-40.0)</a:t>
                      </a:r>
                      <a:endParaRPr sz="1300">
                        <a:latin typeface="Times New Roman" charset="0"/>
                        <a:ea typeface="Times New Roman" charset="0"/>
                        <a:cs typeface="Times New Roman" charset="0"/>
                        <a:sym typeface="Arial"/>
                      </a:endParaRPr>
                    </a:p>
                  </a:txBody>
                  <a:tcPr marL="91425" marR="91425" marT="91425" marB="91425"/>
                </a:tc>
                <a:tc>
                  <a:txBody>
                    <a:bodyPr/>
                    <a:lstStyle/>
                    <a:p>
                      <a:pPr marL="0" lvl="0" indent="0" algn="ctr" rtl="0">
                        <a:spcBef>
                          <a:spcPts val="0"/>
                        </a:spcBef>
                        <a:spcAft>
                          <a:spcPts val="0"/>
                        </a:spcAft>
                        <a:buNone/>
                      </a:pPr>
                      <a:r>
                        <a:rPr lang="en-US" sz="1300">
                          <a:latin typeface="Times New Roman" charset="0"/>
                          <a:ea typeface="Times New Roman" charset="0"/>
                          <a:cs typeface="Times New Roman" charset="0"/>
                          <a:sym typeface="Arial"/>
                        </a:rPr>
                        <a:t>17.8 (10.58)</a:t>
                      </a:r>
                      <a:endParaRPr sz="1300">
                        <a:latin typeface="Times New Roman" charset="0"/>
                        <a:ea typeface="Times New Roman" charset="0"/>
                        <a:cs typeface="Times New Roman" charset="0"/>
                        <a:sym typeface="Arial"/>
                      </a:endParaRPr>
                    </a:p>
                  </a:txBody>
                  <a:tcPr marL="91425" marR="91425" marT="91425" marB="91425"/>
                </a:tc>
                <a:extLst>
                  <a:ext uri="{0D108BD9-81ED-4DB2-BD59-A6C34878D82A}">
                    <a16:rowId xmlns:a16="http://schemas.microsoft.com/office/drawing/2014/main" val="10004"/>
                  </a:ext>
                </a:extLst>
              </a:tr>
              <a:tr h="460840">
                <a:tc>
                  <a:txBody>
                    <a:bodyPr/>
                    <a:lstStyle/>
                    <a:p>
                      <a:pPr marL="0" lvl="0" indent="0" rtl="0">
                        <a:spcBef>
                          <a:spcPts val="0"/>
                        </a:spcBef>
                        <a:spcAft>
                          <a:spcPts val="0"/>
                        </a:spcAft>
                        <a:buNone/>
                      </a:pPr>
                      <a:r>
                        <a:rPr lang="en-US" sz="1300">
                          <a:latin typeface="Times New Roman" charset="0"/>
                          <a:ea typeface="Times New Roman" charset="0"/>
                          <a:cs typeface="Times New Roman" charset="0"/>
                          <a:sym typeface="Arial"/>
                        </a:rPr>
                        <a:t>Speak English: Yes</a:t>
                      </a:r>
                      <a:endParaRPr sz="1300">
                        <a:latin typeface="Times New Roman" charset="0"/>
                        <a:ea typeface="Times New Roman" charset="0"/>
                        <a:cs typeface="Times New Roman" charset="0"/>
                        <a:sym typeface="Arial"/>
                      </a:endParaRPr>
                    </a:p>
                  </a:txBody>
                  <a:tcPr marL="91425" marR="91425" marT="91425" marB="91425" anchor="ctr"/>
                </a:tc>
                <a:tc>
                  <a:txBody>
                    <a:bodyPr/>
                    <a:lstStyle/>
                    <a:p>
                      <a:pPr marL="0" marR="0" lvl="0" indent="0" algn="ctr" rtl="0">
                        <a:spcBef>
                          <a:spcPts val="0"/>
                        </a:spcBef>
                        <a:spcAft>
                          <a:spcPts val="0"/>
                        </a:spcAft>
                        <a:buNone/>
                      </a:pPr>
                      <a:r>
                        <a:rPr lang="en-US" sz="1300" dirty="0" smtClean="0">
                          <a:latin typeface="Times New Roman" charset="0"/>
                          <a:ea typeface="Times New Roman" charset="0"/>
                          <a:cs typeface="Times New Roman" charset="0"/>
                          <a:sym typeface="Arial"/>
                        </a:rPr>
                        <a:t>48 </a:t>
                      </a:r>
                      <a:r>
                        <a:rPr lang="en-US" sz="1300" dirty="0">
                          <a:latin typeface="Times New Roman" charset="0"/>
                          <a:ea typeface="Times New Roman" charset="0"/>
                          <a:cs typeface="Times New Roman" charset="0"/>
                          <a:sym typeface="Arial"/>
                        </a:rPr>
                        <a:t>(</a:t>
                      </a:r>
                      <a:r>
                        <a:rPr lang="en-US" sz="1300" dirty="0" smtClean="0">
                          <a:latin typeface="Times New Roman" charset="0"/>
                          <a:ea typeface="Times New Roman" charset="0"/>
                          <a:cs typeface="Times New Roman" charset="0"/>
                          <a:sym typeface="Arial"/>
                        </a:rPr>
                        <a:t>70.58)</a:t>
                      </a:r>
                      <a:endParaRPr sz="1300" dirty="0">
                        <a:latin typeface="Times New Roman" charset="0"/>
                        <a:ea typeface="Times New Roman" charset="0"/>
                        <a:cs typeface="Times New Roman" charset="0"/>
                        <a:sym typeface="Arial"/>
                      </a:endParaRPr>
                    </a:p>
                  </a:txBody>
                  <a:tcPr marL="91450" marR="91450" marT="45725" marB="45725" anchor="ctr"/>
                </a:tc>
                <a:extLst>
                  <a:ext uri="{0D108BD9-81ED-4DB2-BD59-A6C34878D82A}">
                    <a16:rowId xmlns:a16="http://schemas.microsoft.com/office/drawing/2014/main" val="10005"/>
                  </a:ext>
                </a:extLst>
              </a:tr>
              <a:tr h="460840">
                <a:tc>
                  <a:txBody>
                    <a:bodyPr/>
                    <a:lstStyle/>
                    <a:p>
                      <a:pPr marL="0" lvl="0" indent="0" rtl="0">
                        <a:spcBef>
                          <a:spcPts val="0"/>
                        </a:spcBef>
                        <a:spcAft>
                          <a:spcPts val="0"/>
                        </a:spcAft>
                        <a:buNone/>
                      </a:pPr>
                      <a:r>
                        <a:rPr lang="en-US" sz="1300">
                          <a:latin typeface="Times New Roman" charset="0"/>
                          <a:ea typeface="Times New Roman" charset="0"/>
                          <a:cs typeface="Times New Roman" charset="0"/>
                          <a:sym typeface="Arial"/>
                        </a:rPr>
                        <a:t>Marital Status: Married</a:t>
                      </a:r>
                      <a:endParaRPr sz="1300">
                        <a:latin typeface="Times New Roman" charset="0"/>
                        <a:ea typeface="Times New Roman" charset="0"/>
                        <a:cs typeface="Times New Roman" charset="0"/>
                        <a:sym typeface="Arial"/>
                      </a:endParaRPr>
                    </a:p>
                  </a:txBody>
                  <a:tcPr marL="91425" marR="91425" marT="91425" marB="91425"/>
                </a:tc>
                <a:tc>
                  <a:txBody>
                    <a:bodyPr/>
                    <a:lstStyle/>
                    <a:p>
                      <a:pPr marL="0" lvl="0" indent="0" algn="ctr" rtl="0">
                        <a:spcBef>
                          <a:spcPts val="0"/>
                        </a:spcBef>
                        <a:spcAft>
                          <a:spcPts val="0"/>
                        </a:spcAft>
                        <a:buNone/>
                      </a:pPr>
                      <a:r>
                        <a:rPr lang="en-US" sz="1300" dirty="0" smtClean="0">
                          <a:latin typeface="Times New Roman" charset="0"/>
                          <a:ea typeface="Times New Roman" charset="0"/>
                          <a:cs typeface="Times New Roman" charset="0"/>
                          <a:sym typeface="Arial"/>
                        </a:rPr>
                        <a:t>62 </a:t>
                      </a:r>
                      <a:r>
                        <a:rPr lang="en-US" sz="1300" dirty="0">
                          <a:latin typeface="Times New Roman" charset="0"/>
                          <a:ea typeface="Times New Roman" charset="0"/>
                          <a:cs typeface="Times New Roman" charset="0"/>
                          <a:sym typeface="Arial"/>
                        </a:rPr>
                        <a:t>(</a:t>
                      </a:r>
                      <a:r>
                        <a:rPr lang="en-US" sz="1300" dirty="0" smtClean="0">
                          <a:latin typeface="Times New Roman" charset="0"/>
                          <a:ea typeface="Times New Roman" charset="0"/>
                          <a:cs typeface="Times New Roman" charset="0"/>
                          <a:sym typeface="Arial"/>
                        </a:rPr>
                        <a:t>91.17)</a:t>
                      </a:r>
                      <a:endParaRPr sz="1300" dirty="0">
                        <a:latin typeface="Times New Roman" charset="0"/>
                        <a:ea typeface="Times New Roman" charset="0"/>
                        <a:cs typeface="Times New Roman" charset="0"/>
                        <a:sym typeface="Arial"/>
                      </a:endParaRPr>
                    </a:p>
                  </a:txBody>
                  <a:tcPr marL="91425" marR="91425" marT="91425" marB="91425"/>
                </a:tc>
                <a:extLst>
                  <a:ext uri="{0D108BD9-81ED-4DB2-BD59-A6C34878D82A}">
                    <a16:rowId xmlns:a16="http://schemas.microsoft.com/office/drawing/2014/main" val="10006"/>
                  </a:ext>
                </a:extLst>
              </a:tr>
              <a:tr h="1183100">
                <a:tc>
                  <a:txBody>
                    <a:bodyPr/>
                    <a:lstStyle/>
                    <a:p>
                      <a:pPr marL="0" lvl="0" indent="0" rtl="0">
                        <a:spcBef>
                          <a:spcPts val="0"/>
                        </a:spcBef>
                        <a:spcAft>
                          <a:spcPts val="0"/>
                        </a:spcAft>
                        <a:buNone/>
                      </a:pPr>
                      <a:r>
                        <a:rPr lang="en-US" sz="1300" dirty="0">
                          <a:latin typeface="Times New Roman" charset="0"/>
                          <a:ea typeface="Times New Roman" charset="0"/>
                          <a:cs typeface="Times New Roman" charset="0"/>
                          <a:sym typeface="Arial"/>
                        </a:rPr>
                        <a:t>Education</a:t>
                      </a:r>
                      <a:endParaRPr sz="1300" dirty="0">
                        <a:latin typeface="Times New Roman" charset="0"/>
                        <a:ea typeface="Times New Roman" charset="0"/>
                        <a:cs typeface="Times New Roman" charset="0"/>
                        <a:sym typeface="Arial"/>
                      </a:endParaRPr>
                    </a:p>
                    <a:p>
                      <a:pPr marL="457200" lvl="0" indent="-311150">
                        <a:spcBef>
                          <a:spcPts val="0"/>
                        </a:spcBef>
                        <a:spcAft>
                          <a:spcPts val="0"/>
                        </a:spcAft>
                        <a:buSzPts val="1300"/>
                        <a:buFont typeface="Arial"/>
                        <a:buChar char="●"/>
                      </a:pPr>
                      <a:r>
                        <a:rPr lang="en-US" sz="1300" dirty="0">
                          <a:latin typeface="Times New Roman" charset="0"/>
                          <a:ea typeface="Times New Roman" charset="0"/>
                          <a:cs typeface="Times New Roman" charset="0"/>
                          <a:sym typeface="Arial"/>
                        </a:rPr>
                        <a:t>High school and below </a:t>
                      </a:r>
                      <a:endParaRPr sz="1300" dirty="0">
                        <a:latin typeface="Times New Roman" charset="0"/>
                        <a:ea typeface="Times New Roman" charset="0"/>
                        <a:cs typeface="Times New Roman" charset="0"/>
                        <a:sym typeface="Arial"/>
                      </a:endParaRPr>
                    </a:p>
                    <a:p>
                      <a:pPr marL="457200" lvl="0" indent="-311150" rtl="0">
                        <a:spcBef>
                          <a:spcPts val="0"/>
                        </a:spcBef>
                        <a:spcAft>
                          <a:spcPts val="0"/>
                        </a:spcAft>
                        <a:buSzPts val="1300"/>
                        <a:buFont typeface="Arial"/>
                        <a:buChar char="●"/>
                      </a:pPr>
                      <a:r>
                        <a:rPr lang="en-US" sz="1300" dirty="0">
                          <a:latin typeface="Times New Roman" charset="0"/>
                          <a:ea typeface="Times New Roman" charset="0"/>
                          <a:cs typeface="Times New Roman" charset="0"/>
                          <a:sym typeface="Arial"/>
                        </a:rPr>
                        <a:t>Associate’s degree</a:t>
                      </a:r>
                      <a:endParaRPr sz="1300" dirty="0">
                        <a:latin typeface="Times New Roman" charset="0"/>
                        <a:ea typeface="Times New Roman" charset="0"/>
                        <a:cs typeface="Times New Roman" charset="0"/>
                        <a:sym typeface="Arial"/>
                      </a:endParaRPr>
                    </a:p>
                    <a:p>
                      <a:pPr marL="457200" lvl="0" indent="-311150" rtl="0">
                        <a:spcBef>
                          <a:spcPts val="0"/>
                        </a:spcBef>
                        <a:spcAft>
                          <a:spcPts val="0"/>
                        </a:spcAft>
                        <a:buSzPts val="1300"/>
                        <a:buFont typeface="Arial"/>
                        <a:buChar char="●"/>
                      </a:pPr>
                      <a:r>
                        <a:rPr lang="en-US" sz="1300" dirty="0">
                          <a:latin typeface="Times New Roman" charset="0"/>
                          <a:ea typeface="Times New Roman" charset="0"/>
                          <a:cs typeface="Times New Roman" charset="0"/>
                          <a:sym typeface="Arial"/>
                        </a:rPr>
                        <a:t>Bachelor's degree and above</a:t>
                      </a:r>
                      <a:endParaRPr sz="1300" dirty="0">
                        <a:latin typeface="Times New Roman" charset="0"/>
                        <a:ea typeface="Times New Roman" charset="0"/>
                        <a:cs typeface="Times New Roman" charset="0"/>
                        <a:sym typeface="Arial"/>
                      </a:endParaRPr>
                    </a:p>
                  </a:txBody>
                  <a:tcPr marL="91425" marR="91425" marT="91425" marB="91425"/>
                </a:tc>
                <a:tc>
                  <a:txBody>
                    <a:bodyPr/>
                    <a:lstStyle/>
                    <a:p>
                      <a:pPr marL="0" marR="0" lvl="0" indent="0" algn="ctr" rtl="0">
                        <a:spcBef>
                          <a:spcPts val="0"/>
                        </a:spcBef>
                        <a:spcAft>
                          <a:spcPts val="0"/>
                        </a:spcAft>
                        <a:buNone/>
                      </a:pPr>
                      <a:endParaRPr sz="1300" dirty="0">
                        <a:latin typeface="Times New Roman" charset="0"/>
                        <a:ea typeface="Times New Roman" charset="0"/>
                        <a:cs typeface="Times New Roman" charset="0"/>
                        <a:sym typeface="Arial"/>
                      </a:endParaRPr>
                    </a:p>
                    <a:p>
                      <a:pPr marL="0" marR="0" lvl="0" indent="0" algn="ctr" rtl="0">
                        <a:spcBef>
                          <a:spcPts val="0"/>
                        </a:spcBef>
                        <a:spcAft>
                          <a:spcPts val="0"/>
                        </a:spcAft>
                        <a:buNone/>
                      </a:pPr>
                      <a:r>
                        <a:rPr lang="en-US" sz="1300" dirty="0" smtClean="0">
                          <a:latin typeface="Times New Roman" charset="0"/>
                          <a:ea typeface="Times New Roman" charset="0"/>
                          <a:cs typeface="Times New Roman" charset="0"/>
                          <a:sym typeface="Arial"/>
                        </a:rPr>
                        <a:t>27 (39.70</a:t>
                      </a:r>
                      <a:r>
                        <a:rPr lang="en-US" sz="1300" dirty="0">
                          <a:latin typeface="Times New Roman" charset="0"/>
                          <a:ea typeface="Times New Roman" charset="0"/>
                          <a:cs typeface="Times New Roman" charset="0"/>
                          <a:sym typeface="Arial"/>
                        </a:rPr>
                        <a:t>)</a:t>
                      </a:r>
                      <a:endParaRPr sz="1300" dirty="0">
                        <a:latin typeface="Times New Roman" charset="0"/>
                        <a:ea typeface="Times New Roman" charset="0"/>
                        <a:cs typeface="Times New Roman" charset="0"/>
                        <a:sym typeface="Arial"/>
                      </a:endParaRPr>
                    </a:p>
                    <a:p>
                      <a:pPr marL="0" marR="0" lvl="0" indent="0" algn="ctr" rtl="0">
                        <a:spcBef>
                          <a:spcPts val="0"/>
                        </a:spcBef>
                        <a:spcAft>
                          <a:spcPts val="0"/>
                        </a:spcAft>
                        <a:buNone/>
                      </a:pPr>
                      <a:r>
                        <a:rPr lang="en-US" sz="1300" dirty="0" smtClean="0">
                          <a:latin typeface="Times New Roman" charset="0"/>
                          <a:ea typeface="Times New Roman" charset="0"/>
                          <a:cs typeface="Times New Roman" charset="0"/>
                          <a:sym typeface="Arial"/>
                        </a:rPr>
                        <a:t>17 </a:t>
                      </a:r>
                      <a:r>
                        <a:rPr lang="en-US" sz="1300" dirty="0">
                          <a:latin typeface="Times New Roman" charset="0"/>
                          <a:ea typeface="Times New Roman" charset="0"/>
                          <a:cs typeface="Times New Roman" charset="0"/>
                          <a:sym typeface="Arial"/>
                        </a:rPr>
                        <a:t>(</a:t>
                      </a:r>
                      <a:r>
                        <a:rPr lang="en-US" sz="1300" dirty="0" smtClean="0">
                          <a:latin typeface="Times New Roman" charset="0"/>
                          <a:ea typeface="Times New Roman" charset="0"/>
                          <a:cs typeface="Times New Roman" charset="0"/>
                          <a:sym typeface="Arial"/>
                        </a:rPr>
                        <a:t>25.00)</a:t>
                      </a:r>
                      <a:endParaRPr sz="1300" dirty="0">
                        <a:latin typeface="Times New Roman" charset="0"/>
                        <a:ea typeface="Times New Roman" charset="0"/>
                        <a:cs typeface="Times New Roman" charset="0"/>
                        <a:sym typeface="Arial"/>
                      </a:endParaRPr>
                    </a:p>
                    <a:p>
                      <a:pPr marL="0" marR="0" lvl="0" indent="0" algn="ctr" rtl="0">
                        <a:spcBef>
                          <a:spcPts val="0"/>
                        </a:spcBef>
                        <a:spcAft>
                          <a:spcPts val="0"/>
                        </a:spcAft>
                        <a:buNone/>
                      </a:pPr>
                      <a:r>
                        <a:rPr lang="en-US" sz="1300" dirty="0" smtClean="0">
                          <a:latin typeface="Times New Roman" charset="0"/>
                          <a:ea typeface="Times New Roman" charset="0"/>
                          <a:cs typeface="Times New Roman" charset="0"/>
                          <a:sym typeface="Arial"/>
                        </a:rPr>
                        <a:t>24 </a:t>
                      </a:r>
                      <a:r>
                        <a:rPr lang="en-US" sz="1300" dirty="0">
                          <a:latin typeface="Times New Roman" charset="0"/>
                          <a:ea typeface="Times New Roman" charset="0"/>
                          <a:cs typeface="Times New Roman" charset="0"/>
                          <a:sym typeface="Arial"/>
                        </a:rPr>
                        <a:t>(</a:t>
                      </a:r>
                      <a:r>
                        <a:rPr lang="en-US" sz="1300" dirty="0" smtClean="0">
                          <a:latin typeface="Times New Roman" charset="0"/>
                          <a:ea typeface="Times New Roman" charset="0"/>
                          <a:cs typeface="Times New Roman" charset="0"/>
                          <a:sym typeface="Arial"/>
                        </a:rPr>
                        <a:t>35.29</a:t>
                      </a:r>
                      <a:r>
                        <a:rPr lang="en-US" sz="1300" dirty="0">
                          <a:latin typeface="Times New Roman" charset="0"/>
                          <a:ea typeface="Times New Roman" charset="0"/>
                          <a:cs typeface="Times New Roman" charset="0"/>
                          <a:sym typeface="Arial"/>
                        </a:rPr>
                        <a:t>)</a:t>
                      </a:r>
                      <a:endParaRPr sz="1300" dirty="0">
                        <a:latin typeface="Times New Roman" charset="0"/>
                        <a:ea typeface="Times New Roman" charset="0"/>
                        <a:cs typeface="Times New Roman" charset="0"/>
                        <a:sym typeface="Arial"/>
                      </a:endParaRPr>
                    </a:p>
                  </a:txBody>
                  <a:tcPr marL="91450" marR="91450" marT="45725" marB="45725"/>
                </a:tc>
                <a:extLst>
                  <a:ext uri="{0D108BD9-81ED-4DB2-BD59-A6C34878D82A}">
                    <a16:rowId xmlns:a16="http://schemas.microsoft.com/office/drawing/2014/main" val="10007"/>
                  </a:ext>
                </a:extLst>
              </a:tr>
            </a:tbl>
          </a:graphicData>
        </a:graphic>
      </p:graphicFrame>
      <p:graphicFrame>
        <p:nvGraphicFramePr>
          <p:cNvPr id="7" name="Shape 111"/>
          <p:cNvGraphicFramePr/>
          <p:nvPr>
            <p:extLst>
              <p:ext uri="{D42A27DB-BD31-4B8C-83A1-F6EECF244321}">
                <p14:modId xmlns:p14="http://schemas.microsoft.com/office/powerpoint/2010/main" val="2999249068"/>
              </p:ext>
            </p:extLst>
          </p:nvPr>
        </p:nvGraphicFramePr>
        <p:xfrm>
          <a:off x="4569480" y="994475"/>
          <a:ext cx="4379500" cy="4512021"/>
        </p:xfrm>
        <a:graphic>
          <a:graphicData uri="http://schemas.openxmlformats.org/drawingml/2006/table">
            <a:tbl>
              <a:tblPr firstRow="1" bandRow="1">
                <a:tableStyleId>{793D81CF-94F2-401A-BA57-92F5A7B2D0C5}</a:tableStyleId>
              </a:tblPr>
              <a:tblGrid>
                <a:gridCol w="3289900">
                  <a:extLst>
                    <a:ext uri="{9D8B030D-6E8A-4147-A177-3AD203B41FA5}">
                      <a16:colId xmlns:a16="http://schemas.microsoft.com/office/drawing/2014/main" val="20000"/>
                    </a:ext>
                  </a:extLst>
                </a:gridCol>
                <a:gridCol w="1089600">
                  <a:extLst>
                    <a:ext uri="{9D8B030D-6E8A-4147-A177-3AD203B41FA5}">
                      <a16:colId xmlns:a16="http://schemas.microsoft.com/office/drawing/2014/main" val="20001"/>
                    </a:ext>
                  </a:extLst>
                </a:gridCol>
              </a:tblGrid>
              <a:tr h="603824">
                <a:tc>
                  <a:txBody>
                    <a:bodyPr/>
                    <a:lstStyle/>
                    <a:p>
                      <a:pPr marL="0" marR="0" lvl="0" indent="0" algn="l" rtl="0">
                        <a:spcBef>
                          <a:spcPts val="0"/>
                        </a:spcBef>
                        <a:spcAft>
                          <a:spcPts val="0"/>
                        </a:spcAft>
                        <a:buNone/>
                      </a:pPr>
                      <a:endParaRPr dirty="0">
                        <a:latin typeface="Times New Roman" charset="0"/>
                        <a:ea typeface="Times New Roman" charset="0"/>
                        <a:cs typeface="Times New Roman" charset="0"/>
                      </a:endParaRPr>
                    </a:p>
                  </a:txBody>
                  <a:tcPr marL="91450" marR="91450" marT="45725" marB="45725"/>
                </a:tc>
                <a:tc>
                  <a:txBody>
                    <a:bodyPr/>
                    <a:lstStyle/>
                    <a:p>
                      <a:pPr marL="0" marR="0" lvl="0" indent="0" algn="ctr" rtl="0">
                        <a:spcBef>
                          <a:spcPts val="0"/>
                        </a:spcBef>
                        <a:spcAft>
                          <a:spcPts val="0"/>
                        </a:spcAft>
                        <a:buNone/>
                      </a:pPr>
                      <a:r>
                        <a:rPr lang="en-US" sz="1300" dirty="0" smtClean="0">
                          <a:latin typeface="Times New Roman" charset="0"/>
                          <a:ea typeface="Times New Roman" charset="0"/>
                          <a:cs typeface="Times New Roman" charset="0"/>
                          <a:sym typeface="Arial"/>
                        </a:rPr>
                        <a:t>Mean </a:t>
                      </a:r>
                      <a:r>
                        <a:rPr lang="en-US" sz="1300" dirty="0">
                          <a:latin typeface="Times New Roman" charset="0"/>
                          <a:ea typeface="Times New Roman" charset="0"/>
                          <a:cs typeface="Times New Roman" charset="0"/>
                          <a:sym typeface="Arial"/>
                        </a:rPr>
                        <a:t>(SD) or N (%)</a:t>
                      </a:r>
                      <a:endParaRPr dirty="0">
                        <a:latin typeface="Times New Roman" charset="0"/>
                        <a:ea typeface="Times New Roman" charset="0"/>
                        <a:cs typeface="Times New Roman" charset="0"/>
                      </a:endParaRPr>
                    </a:p>
                  </a:txBody>
                  <a:tcPr marL="91450" marR="91450" marT="45725" marB="45725"/>
                </a:tc>
                <a:extLst>
                  <a:ext uri="{0D108BD9-81ED-4DB2-BD59-A6C34878D82A}">
                    <a16:rowId xmlns:a16="http://schemas.microsoft.com/office/drawing/2014/main" val="10000"/>
                  </a:ext>
                </a:extLst>
              </a:tr>
              <a:tr h="1426802">
                <a:tc>
                  <a:txBody>
                    <a:bodyPr/>
                    <a:lstStyle/>
                    <a:p>
                      <a:pPr marL="0" lvl="0" indent="0" rtl="0">
                        <a:spcBef>
                          <a:spcPts val="0"/>
                        </a:spcBef>
                        <a:spcAft>
                          <a:spcPts val="0"/>
                        </a:spcAft>
                        <a:buNone/>
                      </a:pPr>
                      <a:r>
                        <a:rPr lang="en-US" sz="1300">
                          <a:latin typeface="Times New Roman" charset="0"/>
                          <a:ea typeface="Times New Roman" charset="0"/>
                          <a:cs typeface="Times New Roman" charset="0"/>
                          <a:sym typeface="Arial"/>
                        </a:rPr>
                        <a:t>Employment Status</a:t>
                      </a:r>
                      <a:endParaRPr sz="1300">
                        <a:latin typeface="Times New Roman" charset="0"/>
                        <a:ea typeface="Times New Roman" charset="0"/>
                        <a:cs typeface="Times New Roman" charset="0"/>
                        <a:sym typeface="Arial"/>
                      </a:endParaRPr>
                    </a:p>
                    <a:p>
                      <a:pPr marL="457200" lvl="0" indent="-311150" rtl="0">
                        <a:spcBef>
                          <a:spcPts val="0"/>
                        </a:spcBef>
                        <a:spcAft>
                          <a:spcPts val="0"/>
                        </a:spcAft>
                        <a:buSzPts val="1300"/>
                        <a:buFont typeface="Arial"/>
                        <a:buChar char="●"/>
                      </a:pPr>
                      <a:r>
                        <a:rPr lang="en-US" sz="1300">
                          <a:latin typeface="Times New Roman" charset="0"/>
                          <a:ea typeface="Times New Roman" charset="0"/>
                          <a:cs typeface="Times New Roman" charset="0"/>
                          <a:sym typeface="Arial"/>
                        </a:rPr>
                        <a:t>Employed full-time</a:t>
                      </a:r>
                      <a:endParaRPr sz="1300">
                        <a:latin typeface="Times New Roman" charset="0"/>
                        <a:ea typeface="Times New Roman" charset="0"/>
                        <a:cs typeface="Times New Roman" charset="0"/>
                        <a:sym typeface="Arial"/>
                      </a:endParaRPr>
                    </a:p>
                    <a:p>
                      <a:pPr marL="457200" lvl="0" indent="-311150" rtl="0">
                        <a:spcBef>
                          <a:spcPts val="0"/>
                        </a:spcBef>
                        <a:spcAft>
                          <a:spcPts val="0"/>
                        </a:spcAft>
                        <a:buSzPts val="1300"/>
                        <a:buFont typeface="Arial"/>
                        <a:buChar char="●"/>
                      </a:pPr>
                      <a:r>
                        <a:rPr lang="en-US" sz="1300">
                          <a:latin typeface="Times New Roman" charset="0"/>
                          <a:ea typeface="Times New Roman" charset="0"/>
                          <a:cs typeface="Times New Roman" charset="0"/>
                          <a:sym typeface="Arial"/>
                        </a:rPr>
                        <a:t>Employed part-time</a:t>
                      </a:r>
                      <a:endParaRPr sz="1300">
                        <a:latin typeface="Times New Roman" charset="0"/>
                        <a:ea typeface="Times New Roman" charset="0"/>
                        <a:cs typeface="Times New Roman" charset="0"/>
                        <a:sym typeface="Arial"/>
                      </a:endParaRPr>
                    </a:p>
                    <a:p>
                      <a:pPr marL="457200" lvl="0" indent="-311150" rtl="0">
                        <a:spcBef>
                          <a:spcPts val="0"/>
                        </a:spcBef>
                        <a:spcAft>
                          <a:spcPts val="0"/>
                        </a:spcAft>
                        <a:buSzPts val="1300"/>
                        <a:buFont typeface="Arial"/>
                        <a:buChar char="●"/>
                      </a:pPr>
                      <a:r>
                        <a:rPr lang="en-US" sz="1300">
                          <a:latin typeface="Times New Roman" charset="0"/>
                          <a:ea typeface="Times New Roman" charset="0"/>
                          <a:cs typeface="Times New Roman" charset="0"/>
                          <a:sym typeface="Arial"/>
                        </a:rPr>
                        <a:t>Not in labor force (retired, homemaker,  student, etc.)</a:t>
                      </a:r>
                      <a:endParaRPr sz="1300">
                        <a:latin typeface="Times New Roman" charset="0"/>
                        <a:ea typeface="Times New Roman" charset="0"/>
                        <a:cs typeface="Times New Roman" charset="0"/>
                        <a:sym typeface="Arial"/>
                      </a:endParaRPr>
                    </a:p>
                  </a:txBody>
                  <a:tcPr marL="91425" marR="91425" marT="91425" marB="91425"/>
                </a:tc>
                <a:tc>
                  <a:txBody>
                    <a:bodyPr/>
                    <a:lstStyle/>
                    <a:p>
                      <a:pPr marL="0" marR="0" lvl="0" indent="0" algn="ctr" rtl="0">
                        <a:spcBef>
                          <a:spcPts val="0"/>
                        </a:spcBef>
                        <a:spcAft>
                          <a:spcPts val="0"/>
                        </a:spcAft>
                        <a:buNone/>
                      </a:pPr>
                      <a:endParaRPr sz="1300" dirty="0">
                        <a:latin typeface="Times New Roman" charset="0"/>
                        <a:ea typeface="Times New Roman" charset="0"/>
                        <a:cs typeface="Times New Roman" charset="0"/>
                        <a:sym typeface="Arial"/>
                      </a:endParaRPr>
                    </a:p>
                    <a:p>
                      <a:pPr marL="0" marR="0" lvl="0" indent="0" algn="ctr" rtl="0">
                        <a:spcBef>
                          <a:spcPts val="0"/>
                        </a:spcBef>
                        <a:spcAft>
                          <a:spcPts val="0"/>
                        </a:spcAft>
                        <a:buNone/>
                      </a:pPr>
                      <a:r>
                        <a:rPr lang="en-US" sz="1300" dirty="0" smtClean="0">
                          <a:latin typeface="Times New Roman" charset="0"/>
                          <a:ea typeface="Times New Roman" charset="0"/>
                          <a:cs typeface="Times New Roman" charset="0"/>
                          <a:sym typeface="Arial"/>
                        </a:rPr>
                        <a:t>17 (25.00)</a:t>
                      </a:r>
                      <a:endParaRPr sz="1300" dirty="0">
                        <a:latin typeface="Times New Roman" charset="0"/>
                        <a:ea typeface="Times New Roman" charset="0"/>
                        <a:cs typeface="Times New Roman" charset="0"/>
                        <a:sym typeface="Arial"/>
                      </a:endParaRPr>
                    </a:p>
                    <a:p>
                      <a:pPr marL="0" marR="0" lvl="0" indent="0" algn="ctr" rtl="0">
                        <a:spcBef>
                          <a:spcPts val="0"/>
                        </a:spcBef>
                        <a:spcAft>
                          <a:spcPts val="0"/>
                        </a:spcAft>
                        <a:buNone/>
                      </a:pPr>
                      <a:r>
                        <a:rPr lang="en-US" sz="1300" dirty="0" smtClean="0">
                          <a:latin typeface="Times New Roman" charset="0"/>
                          <a:ea typeface="Times New Roman" charset="0"/>
                          <a:cs typeface="Times New Roman" charset="0"/>
                          <a:sym typeface="Arial"/>
                        </a:rPr>
                        <a:t> 4 (  5.88)</a:t>
                      </a:r>
                      <a:endParaRPr sz="1300" dirty="0">
                        <a:latin typeface="Times New Roman" charset="0"/>
                        <a:ea typeface="Times New Roman" charset="0"/>
                        <a:cs typeface="Times New Roman" charset="0"/>
                        <a:sym typeface="Arial"/>
                      </a:endParaRPr>
                    </a:p>
                    <a:p>
                      <a:pPr marL="0" marR="0" lvl="0" indent="0" algn="ctr" rtl="0">
                        <a:spcBef>
                          <a:spcPts val="0"/>
                        </a:spcBef>
                        <a:spcAft>
                          <a:spcPts val="0"/>
                        </a:spcAft>
                        <a:buNone/>
                      </a:pPr>
                      <a:r>
                        <a:rPr lang="en-US" sz="1300" dirty="0" smtClean="0">
                          <a:latin typeface="Times New Roman" charset="0"/>
                          <a:ea typeface="Times New Roman" charset="0"/>
                          <a:cs typeface="Times New Roman" charset="0"/>
                          <a:sym typeface="Arial"/>
                        </a:rPr>
                        <a:t>47 </a:t>
                      </a:r>
                      <a:r>
                        <a:rPr lang="en-US" sz="1300" dirty="0">
                          <a:latin typeface="Times New Roman" charset="0"/>
                          <a:ea typeface="Times New Roman" charset="0"/>
                          <a:cs typeface="Times New Roman" charset="0"/>
                          <a:sym typeface="Arial"/>
                        </a:rPr>
                        <a:t>(</a:t>
                      </a:r>
                      <a:r>
                        <a:rPr lang="en-US" sz="1300" dirty="0" smtClean="0">
                          <a:latin typeface="Times New Roman" charset="0"/>
                          <a:ea typeface="Times New Roman" charset="0"/>
                          <a:cs typeface="Times New Roman" charset="0"/>
                          <a:sym typeface="Arial"/>
                        </a:rPr>
                        <a:t>69.12)</a:t>
                      </a:r>
                      <a:endParaRPr sz="1300" dirty="0">
                        <a:latin typeface="Times New Roman" charset="0"/>
                        <a:ea typeface="Times New Roman" charset="0"/>
                        <a:cs typeface="Times New Roman" charset="0"/>
                        <a:sym typeface="Arial"/>
                      </a:endParaRPr>
                    </a:p>
                  </a:txBody>
                  <a:tcPr marL="91450" marR="91450" marT="45725" marB="45725"/>
                </a:tc>
                <a:extLst>
                  <a:ext uri="{0D108BD9-81ED-4DB2-BD59-A6C34878D82A}">
                    <a16:rowId xmlns:a16="http://schemas.microsoft.com/office/drawing/2014/main" val="10001"/>
                  </a:ext>
                </a:extLst>
              </a:tr>
              <a:tr h="1075297">
                <a:tc>
                  <a:txBody>
                    <a:bodyPr/>
                    <a:lstStyle/>
                    <a:p>
                      <a:pPr marL="0" marR="0" lvl="0" indent="0" algn="l" rtl="0">
                        <a:spcBef>
                          <a:spcPts val="0"/>
                        </a:spcBef>
                        <a:spcAft>
                          <a:spcPts val="0"/>
                        </a:spcAft>
                        <a:buNone/>
                      </a:pPr>
                      <a:r>
                        <a:rPr lang="en-US" sz="1300">
                          <a:latin typeface="Times New Roman" charset="0"/>
                          <a:ea typeface="Times New Roman" charset="0"/>
                          <a:cs typeface="Times New Roman" charset="0"/>
                          <a:sym typeface="Arial"/>
                        </a:rPr>
                        <a:t>Perceived Level of Financial Adequacy</a:t>
                      </a:r>
                      <a:endParaRPr sz="1300">
                        <a:latin typeface="Times New Roman" charset="0"/>
                        <a:ea typeface="Times New Roman" charset="0"/>
                        <a:cs typeface="Times New Roman" charset="0"/>
                        <a:sym typeface="Arial"/>
                      </a:endParaRPr>
                    </a:p>
                    <a:p>
                      <a:pPr marL="457200" marR="0" lvl="0" indent="-311150" algn="l" rtl="0">
                        <a:spcBef>
                          <a:spcPts val="0"/>
                        </a:spcBef>
                        <a:spcAft>
                          <a:spcPts val="0"/>
                        </a:spcAft>
                        <a:buSzPts val="1300"/>
                        <a:buFont typeface="Arial"/>
                        <a:buChar char="●"/>
                      </a:pPr>
                      <a:r>
                        <a:rPr lang="en-US" sz="1300">
                          <a:latin typeface="Times New Roman" charset="0"/>
                          <a:ea typeface="Times New Roman" charset="0"/>
                          <a:cs typeface="Times New Roman" charset="0"/>
                          <a:sym typeface="Arial"/>
                        </a:rPr>
                        <a:t>Difficult</a:t>
                      </a:r>
                      <a:endParaRPr sz="1300">
                        <a:latin typeface="Times New Roman" charset="0"/>
                        <a:ea typeface="Times New Roman" charset="0"/>
                        <a:cs typeface="Times New Roman" charset="0"/>
                        <a:sym typeface="Arial"/>
                      </a:endParaRPr>
                    </a:p>
                    <a:p>
                      <a:pPr marL="457200" marR="0" lvl="0" indent="-311150" algn="l" rtl="0">
                        <a:spcBef>
                          <a:spcPts val="0"/>
                        </a:spcBef>
                        <a:spcAft>
                          <a:spcPts val="0"/>
                        </a:spcAft>
                        <a:buSzPts val="1300"/>
                        <a:buFont typeface="Arial"/>
                        <a:buChar char="●"/>
                      </a:pPr>
                      <a:r>
                        <a:rPr lang="en-US" sz="1300">
                          <a:latin typeface="Times New Roman" charset="0"/>
                          <a:ea typeface="Times New Roman" charset="0"/>
                          <a:cs typeface="Times New Roman" charset="0"/>
                          <a:sym typeface="Arial"/>
                        </a:rPr>
                        <a:t>All right</a:t>
                      </a:r>
                      <a:endParaRPr sz="1300">
                        <a:latin typeface="Times New Roman" charset="0"/>
                        <a:ea typeface="Times New Roman" charset="0"/>
                        <a:cs typeface="Times New Roman" charset="0"/>
                        <a:sym typeface="Arial"/>
                      </a:endParaRPr>
                    </a:p>
                    <a:p>
                      <a:pPr marL="457200" marR="0" lvl="0" indent="-311150" algn="l" rtl="0">
                        <a:spcBef>
                          <a:spcPts val="0"/>
                        </a:spcBef>
                        <a:spcAft>
                          <a:spcPts val="0"/>
                        </a:spcAft>
                        <a:buSzPts val="1300"/>
                        <a:buFont typeface="Arial"/>
                        <a:buChar char="●"/>
                      </a:pPr>
                      <a:r>
                        <a:rPr lang="en-US" sz="1300">
                          <a:latin typeface="Times New Roman" charset="0"/>
                          <a:ea typeface="Times New Roman" charset="0"/>
                          <a:cs typeface="Times New Roman" charset="0"/>
                          <a:sym typeface="Arial"/>
                        </a:rPr>
                        <a:t>Comfortable</a:t>
                      </a:r>
                      <a:endParaRPr sz="1300">
                        <a:latin typeface="Times New Roman" charset="0"/>
                        <a:ea typeface="Times New Roman" charset="0"/>
                        <a:cs typeface="Times New Roman" charset="0"/>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200"/>
                        <a:buFont typeface="Arial"/>
                        <a:buNone/>
                      </a:pPr>
                      <a:r>
                        <a:rPr lang="en-US" sz="1300" dirty="0" smtClean="0">
                          <a:latin typeface="Times New Roman" charset="0"/>
                          <a:ea typeface="Times New Roman" charset="0"/>
                          <a:cs typeface="Times New Roman" charset="0"/>
                          <a:sym typeface="Arial"/>
                        </a:rPr>
                        <a:t> 6 ( 8.82)</a:t>
                      </a:r>
                      <a:endParaRPr sz="1300" dirty="0">
                        <a:latin typeface="Times New Roman" charset="0"/>
                        <a:ea typeface="Times New Roman" charset="0"/>
                        <a:cs typeface="Times New Roman" charset="0"/>
                        <a:sym typeface="Arial"/>
                      </a:endParaRPr>
                    </a:p>
                    <a:p>
                      <a:pPr marL="0" marR="0" lvl="0" indent="0" algn="ctr" rtl="0">
                        <a:lnSpc>
                          <a:spcPct val="100000"/>
                        </a:lnSpc>
                        <a:spcBef>
                          <a:spcPts val="0"/>
                        </a:spcBef>
                        <a:spcAft>
                          <a:spcPts val="0"/>
                        </a:spcAft>
                        <a:buClr>
                          <a:schemeClr val="dk1"/>
                        </a:buClr>
                        <a:buSzPts val="1200"/>
                        <a:buFont typeface="Arial"/>
                        <a:buNone/>
                      </a:pPr>
                      <a:r>
                        <a:rPr lang="en-US" sz="1300" dirty="0" smtClean="0">
                          <a:latin typeface="Times New Roman" charset="0"/>
                          <a:ea typeface="Times New Roman" charset="0"/>
                          <a:cs typeface="Times New Roman" charset="0"/>
                          <a:sym typeface="Arial"/>
                        </a:rPr>
                        <a:t>56 </a:t>
                      </a:r>
                      <a:r>
                        <a:rPr lang="en-US" sz="1300" dirty="0">
                          <a:latin typeface="Times New Roman" charset="0"/>
                          <a:ea typeface="Times New Roman" charset="0"/>
                          <a:cs typeface="Times New Roman" charset="0"/>
                          <a:sym typeface="Arial"/>
                        </a:rPr>
                        <a:t>(</a:t>
                      </a:r>
                      <a:r>
                        <a:rPr lang="en-US" sz="1300" dirty="0" smtClean="0">
                          <a:latin typeface="Times New Roman" charset="0"/>
                          <a:ea typeface="Times New Roman" charset="0"/>
                          <a:cs typeface="Times New Roman" charset="0"/>
                          <a:sym typeface="Arial"/>
                        </a:rPr>
                        <a:t>82.35)</a:t>
                      </a:r>
                      <a:endParaRPr sz="1300" dirty="0">
                        <a:latin typeface="Times New Roman" charset="0"/>
                        <a:ea typeface="Times New Roman" charset="0"/>
                        <a:cs typeface="Times New Roman" charset="0"/>
                        <a:sym typeface="Arial"/>
                      </a:endParaRPr>
                    </a:p>
                    <a:p>
                      <a:pPr marL="0" marR="0" lvl="0" indent="0" algn="ctr" rtl="0">
                        <a:lnSpc>
                          <a:spcPct val="100000"/>
                        </a:lnSpc>
                        <a:spcBef>
                          <a:spcPts val="0"/>
                        </a:spcBef>
                        <a:spcAft>
                          <a:spcPts val="0"/>
                        </a:spcAft>
                        <a:buClr>
                          <a:schemeClr val="dk1"/>
                        </a:buClr>
                        <a:buSzPts val="1200"/>
                        <a:buFont typeface="Arial"/>
                        <a:buNone/>
                      </a:pPr>
                      <a:r>
                        <a:rPr lang="en-US" sz="1300" dirty="0">
                          <a:latin typeface="Times New Roman" charset="0"/>
                          <a:ea typeface="Times New Roman" charset="0"/>
                          <a:cs typeface="Times New Roman" charset="0"/>
                          <a:sym typeface="Arial"/>
                        </a:rPr>
                        <a:t> </a:t>
                      </a:r>
                      <a:r>
                        <a:rPr lang="en-US" sz="1300" dirty="0" smtClean="0">
                          <a:latin typeface="Times New Roman" charset="0"/>
                          <a:ea typeface="Times New Roman" charset="0"/>
                          <a:cs typeface="Times New Roman" charset="0"/>
                          <a:sym typeface="Arial"/>
                        </a:rPr>
                        <a:t>6 ( 8.82)</a:t>
                      </a:r>
                      <a:endParaRPr sz="1300" dirty="0">
                        <a:latin typeface="Times New Roman" charset="0"/>
                        <a:ea typeface="Times New Roman" charset="0"/>
                        <a:cs typeface="Times New Roman" charset="0"/>
                        <a:sym typeface="Arial"/>
                      </a:endParaRPr>
                    </a:p>
                  </a:txBody>
                  <a:tcPr marL="91450" marR="91450" marT="45725" marB="45725" anchor="b"/>
                </a:tc>
                <a:extLst>
                  <a:ext uri="{0D108BD9-81ED-4DB2-BD59-A6C34878D82A}">
                    <a16:rowId xmlns:a16="http://schemas.microsoft.com/office/drawing/2014/main" val="10002"/>
                  </a:ext>
                </a:extLst>
              </a:tr>
              <a:tr h="944300">
                <a:tc>
                  <a:txBody>
                    <a:bodyPr/>
                    <a:lstStyle/>
                    <a:p>
                      <a:pPr marL="0" lvl="0" indent="0">
                        <a:spcBef>
                          <a:spcPts val="0"/>
                        </a:spcBef>
                        <a:spcAft>
                          <a:spcPts val="0"/>
                        </a:spcAft>
                        <a:buNone/>
                      </a:pPr>
                      <a:r>
                        <a:rPr lang="en-US" sz="1300">
                          <a:latin typeface="Times New Roman" charset="0"/>
                          <a:ea typeface="Times New Roman" charset="0"/>
                          <a:cs typeface="Times New Roman" charset="0"/>
                          <a:sym typeface="Arial"/>
                        </a:rPr>
                        <a:t>Type of Housing</a:t>
                      </a:r>
                      <a:endParaRPr sz="1300">
                        <a:latin typeface="Times New Roman" charset="0"/>
                        <a:ea typeface="Times New Roman" charset="0"/>
                        <a:cs typeface="Times New Roman" charset="0"/>
                        <a:sym typeface="Arial"/>
                      </a:endParaRPr>
                    </a:p>
                    <a:p>
                      <a:pPr marL="457200" lvl="0" indent="-311150">
                        <a:spcBef>
                          <a:spcPts val="0"/>
                        </a:spcBef>
                        <a:spcAft>
                          <a:spcPts val="0"/>
                        </a:spcAft>
                        <a:buSzPts val="1300"/>
                        <a:buFont typeface="Arial"/>
                        <a:buChar char="●"/>
                      </a:pPr>
                      <a:r>
                        <a:rPr lang="en-US" sz="1300">
                          <a:latin typeface="Times New Roman" charset="0"/>
                          <a:ea typeface="Times New Roman" charset="0"/>
                          <a:cs typeface="Times New Roman" charset="0"/>
                          <a:sym typeface="Arial"/>
                        </a:rPr>
                        <a:t>Rental apartment, senior housing</a:t>
                      </a:r>
                      <a:endParaRPr sz="1300">
                        <a:latin typeface="Times New Roman" charset="0"/>
                        <a:ea typeface="Times New Roman" charset="0"/>
                        <a:cs typeface="Times New Roman" charset="0"/>
                        <a:sym typeface="Arial"/>
                      </a:endParaRPr>
                    </a:p>
                    <a:p>
                      <a:pPr marL="457200" lvl="0" indent="-311150" rtl="0">
                        <a:spcBef>
                          <a:spcPts val="0"/>
                        </a:spcBef>
                        <a:spcAft>
                          <a:spcPts val="0"/>
                        </a:spcAft>
                        <a:buSzPts val="1300"/>
                        <a:buFont typeface="Arial"/>
                        <a:buChar char="●"/>
                      </a:pPr>
                      <a:r>
                        <a:rPr lang="en-US" sz="1300">
                          <a:latin typeface="Times New Roman" charset="0"/>
                          <a:ea typeface="Times New Roman" charset="0"/>
                          <a:cs typeface="Times New Roman" charset="0"/>
                          <a:sym typeface="Arial"/>
                        </a:rPr>
                        <a:t>House or condominium</a:t>
                      </a:r>
                      <a:endParaRPr sz="1300">
                        <a:latin typeface="Times New Roman" charset="0"/>
                        <a:ea typeface="Times New Roman" charset="0"/>
                        <a:cs typeface="Times New Roman" charset="0"/>
                        <a:sym typeface="Arial"/>
                      </a:endParaRPr>
                    </a:p>
                  </a:txBody>
                  <a:tcPr marL="91425" marR="91425" marT="91425" marB="91425"/>
                </a:tc>
                <a:tc>
                  <a:txBody>
                    <a:bodyPr/>
                    <a:lstStyle/>
                    <a:p>
                      <a:pPr marL="0" lvl="0" indent="0" algn="ctr" rtl="0">
                        <a:spcBef>
                          <a:spcPts val="0"/>
                        </a:spcBef>
                        <a:spcAft>
                          <a:spcPts val="0"/>
                        </a:spcAft>
                        <a:buNone/>
                      </a:pPr>
                      <a:endParaRPr sz="1300" dirty="0">
                        <a:latin typeface="Times New Roman" charset="0"/>
                        <a:ea typeface="Times New Roman" charset="0"/>
                        <a:cs typeface="Times New Roman" charset="0"/>
                        <a:sym typeface="Arial"/>
                      </a:endParaRPr>
                    </a:p>
                    <a:p>
                      <a:pPr marL="0" lvl="0" indent="0" algn="ctr" rtl="0">
                        <a:spcBef>
                          <a:spcPts val="0"/>
                        </a:spcBef>
                        <a:spcAft>
                          <a:spcPts val="0"/>
                        </a:spcAft>
                        <a:buNone/>
                      </a:pPr>
                      <a:r>
                        <a:rPr lang="en-US" sz="1300" dirty="0" smtClean="0">
                          <a:latin typeface="Times New Roman" charset="0"/>
                          <a:ea typeface="Times New Roman" charset="0"/>
                          <a:cs typeface="Times New Roman" charset="0"/>
                          <a:sym typeface="Arial"/>
                        </a:rPr>
                        <a:t>41 </a:t>
                      </a:r>
                      <a:r>
                        <a:rPr lang="en-US" sz="1300" dirty="0">
                          <a:latin typeface="Times New Roman" charset="0"/>
                          <a:ea typeface="Times New Roman" charset="0"/>
                          <a:cs typeface="Times New Roman" charset="0"/>
                          <a:sym typeface="Arial"/>
                        </a:rPr>
                        <a:t>(</a:t>
                      </a:r>
                      <a:r>
                        <a:rPr lang="en-US" sz="1300" dirty="0" smtClean="0">
                          <a:latin typeface="Times New Roman" charset="0"/>
                          <a:ea typeface="Times New Roman" charset="0"/>
                          <a:cs typeface="Times New Roman" charset="0"/>
                          <a:sym typeface="Arial"/>
                        </a:rPr>
                        <a:t>60.30</a:t>
                      </a:r>
                      <a:r>
                        <a:rPr lang="en-US" sz="1300" dirty="0">
                          <a:latin typeface="Times New Roman" charset="0"/>
                          <a:ea typeface="Times New Roman" charset="0"/>
                          <a:cs typeface="Times New Roman" charset="0"/>
                          <a:sym typeface="Arial"/>
                        </a:rPr>
                        <a:t>)</a:t>
                      </a:r>
                      <a:endParaRPr sz="1300" dirty="0">
                        <a:latin typeface="Times New Roman" charset="0"/>
                        <a:ea typeface="Times New Roman" charset="0"/>
                        <a:cs typeface="Times New Roman" charset="0"/>
                        <a:sym typeface="Arial"/>
                      </a:endParaRPr>
                    </a:p>
                    <a:p>
                      <a:pPr marL="0" lvl="0" indent="0" algn="ctr" rtl="0">
                        <a:spcBef>
                          <a:spcPts val="0"/>
                        </a:spcBef>
                        <a:spcAft>
                          <a:spcPts val="0"/>
                        </a:spcAft>
                        <a:buNone/>
                      </a:pPr>
                      <a:r>
                        <a:rPr lang="en-US" sz="1300" dirty="0" smtClean="0">
                          <a:latin typeface="Times New Roman" charset="0"/>
                          <a:ea typeface="Times New Roman" charset="0"/>
                          <a:cs typeface="Times New Roman" charset="0"/>
                          <a:sym typeface="Arial"/>
                        </a:rPr>
                        <a:t>27 (39.70</a:t>
                      </a:r>
                      <a:r>
                        <a:rPr lang="en-US" sz="1300" dirty="0">
                          <a:latin typeface="Times New Roman" charset="0"/>
                          <a:ea typeface="Times New Roman" charset="0"/>
                          <a:cs typeface="Times New Roman" charset="0"/>
                          <a:sym typeface="Arial"/>
                        </a:rPr>
                        <a:t>)</a:t>
                      </a:r>
                      <a:endParaRPr sz="1300" dirty="0">
                        <a:latin typeface="Times New Roman" charset="0"/>
                        <a:ea typeface="Times New Roman" charset="0"/>
                        <a:cs typeface="Times New Roman" charset="0"/>
                        <a:sym typeface="Arial"/>
                      </a:endParaRPr>
                    </a:p>
                  </a:txBody>
                  <a:tcPr marL="91425" marR="91425" marT="91425" marB="91425"/>
                </a:tc>
                <a:extLst>
                  <a:ext uri="{0D108BD9-81ED-4DB2-BD59-A6C34878D82A}">
                    <a16:rowId xmlns:a16="http://schemas.microsoft.com/office/drawing/2014/main" val="10003"/>
                  </a:ext>
                </a:extLst>
              </a:tr>
              <a:tr h="461798">
                <a:tc>
                  <a:txBody>
                    <a:bodyPr/>
                    <a:lstStyle/>
                    <a:p>
                      <a:pPr marL="0" lvl="0" indent="0" rtl="0">
                        <a:spcBef>
                          <a:spcPts val="0"/>
                        </a:spcBef>
                        <a:spcAft>
                          <a:spcPts val="0"/>
                        </a:spcAft>
                        <a:buNone/>
                      </a:pPr>
                      <a:r>
                        <a:rPr lang="en-US" sz="1300" dirty="0">
                          <a:latin typeface="Times New Roman" charset="0"/>
                          <a:ea typeface="Times New Roman" charset="0"/>
                          <a:cs typeface="Times New Roman" charset="0"/>
                          <a:sym typeface="Arial"/>
                        </a:rPr>
                        <a:t>Living with </a:t>
                      </a:r>
                      <a:r>
                        <a:rPr lang="en-US" sz="1300" dirty="0" smtClean="0">
                          <a:latin typeface="Times New Roman" charset="0"/>
                          <a:ea typeface="Times New Roman" charset="0"/>
                          <a:cs typeface="Times New Roman" charset="0"/>
                          <a:sym typeface="Arial"/>
                        </a:rPr>
                        <a:t>others</a:t>
                      </a:r>
                      <a:endParaRPr sz="1300" dirty="0">
                        <a:latin typeface="Times New Roman" charset="0"/>
                        <a:ea typeface="Times New Roman" charset="0"/>
                        <a:cs typeface="Times New Roman" charset="0"/>
                        <a:sym typeface="Arial"/>
                      </a:endParaRPr>
                    </a:p>
                  </a:txBody>
                  <a:tcPr marL="91425" marR="91425" marT="91425" marB="91425"/>
                </a:tc>
                <a:tc>
                  <a:txBody>
                    <a:bodyPr/>
                    <a:lstStyle/>
                    <a:p>
                      <a:pPr marL="0" lvl="0" indent="0" algn="ctr" rtl="0">
                        <a:spcBef>
                          <a:spcPts val="0"/>
                        </a:spcBef>
                        <a:spcAft>
                          <a:spcPts val="0"/>
                        </a:spcAft>
                        <a:buNone/>
                      </a:pPr>
                      <a:r>
                        <a:rPr lang="en-US" sz="1300" dirty="0" smtClean="0">
                          <a:latin typeface="Times New Roman" charset="0"/>
                          <a:ea typeface="Times New Roman" charset="0"/>
                          <a:cs typeface="Times New Roman" charset="0"/>
                          <a:sym typeface="Arial"/>
                        </a:rPr>
                        <a:t>68 </a:t>
                      </a:r>
                      <a:r>
                        <a:rPr lang="en-US" sz="1300" dirty="0">
                          <a:latin typeface="Times New Roman" charset="0"/>
                          <a:ea typeface="Times New Roman" charset="0"/>
                          <a:cs typeface="Times New Roman" charset="0"/>
                          <a:sym typeface="Arial"/>
                        </a:rPr>
                        <a:t>(100.00)</a:t>
                      </a:r>
                      <a:endParaRPr sz="1300" dirty="0">
                        <a:latin typeface="Times New Roman" charset="0"/>
                        <a:ea typeface="Times New Roman" charset="0"/>
                        <a:cs typeface="Times New Roman" charset="0"/>
                        <a:sym typeface="Arial"/>
                      </a:endParaRPr>
                    </a:p>
                  </a:txBody>
                  <a:tcPr marL="91425" marR="91425" marT="91425" marB="914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09018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5" name="TextBox 4"/>
          <p:cNvSpPr txBox="1"/>
          <p:nvPr/>
        </p:nvSpPr>
        <p:spPr>
          <a:xfrm>
            <a:off x="1196891" y="148268"/>
            <a:ext cx="7560738" cy="584775"/>
          </a:xfrm>
          <a:prstGeom prst="rect">
            <a:avLst/>
          </a:prstGeom>
          <a:noFill/>
        </p:spPr>
        <p:txBody>
          <a:bodyPr wrap="square" rtlCol="0">
            <a:spAutoFit/>
          </a:bodyPr>
          <a:lstStyle/>
          <a:p>
            <a:pPr algn="ctr"/>
            <a:r>
              <a:rPr kumimoji="1" lang="en-US" altLang="zh-CN" sz="3200" b="1" dirty="0" smtClean="0">
                <a:latin typeface="Times New Roman" charset="0"/>
                <a:ea typeface="Times New Roman" charset="0"/>
                <a:cs typeface="Times New Roman" charset="0"/>
              </a:rPr>
              <a:t>Post-intervention Evaluation Results</a:t>
            </a:r>
            <a:endParaRPr kumimoji="1" lang="zh-CN" altLang="en-US" sz="3200" b="1" dirty="0">
              <a:latin typeface="Times New Roman" charset="0"/>
              <a:ea typeface="Times New Roman" charset="0"/>
              <a:cs typeface="Times New Roman" charset="0"/>
            </a:endParaRPr>
          </a:p>
        </p:txBody>
      </p:sp>
      <p:graphicFrame>
        <p:nvGraphicFramePr>
          <p:cNvPr id="3" name="Chart 2"/>
          <p:cNvGraphicFramePr>
            <a:graphicFrameLocks/>
          </p:cNvGraphicFramePr>
          <p:nvPr>
            <p:extLst>
              <p:ext uri="{D42A27DB-BD31-4B8C-83A1-F6EECF244321}">
                <p14:modId xmlns:p14="http://schemas.microsoft.com/office/powerpoint/2010/main" val="3862709260"/>
              </p:ext>
            </p:extLst>
          </p:nvPr>
        </p:nvGraphicFramePr>
        <p:xfrm>
          <a:off x="332509" y="1336431"/>
          <a:ext cx="8811492" cy="4160360"/>
        </p:xfrm>
        <a:graphic>
          <a:graphicData uri="http://schemas.openxmlformats.org/drawingml/2006/chart">
            <c:chart xmlns:c="http://schemas.openxmlformats.org/drawingml/2006/chart" xmlns:r="http://schemas.openxmlformats.org/officeDocument/2006/relationships" r:id="rId3"/>
          </a:graphicData>
        </a:graphic>
      </p:graphicFrame>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88535" cy="172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6107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5" name="TextBox 4"/>
          <p:cNvSpPr txBox="1"/>
          <p:nvPr/>
        </p:nvSpPr>
        <p:spPr>
          <a:xfrm>
            <a:off x="414895" y="205505"/>
            <a:ext cx="8350178" cy="584775"/>
          </a:xfrm>
          <a:prstGeom prst="rect">
            <a:avLst/>
          </a:prstGeom>
          <a:noFill/>
        </p:spPr>
        <p:txBody>
          <a:bodyPr wrap="square" rtlCol="0">
            <a:spAutoFit/>
          </a:bodyPr>
          <a:lstStyle/>
          <a:p>
            <a:pPr algn="ctr"/>
            <a:r>
              <a:rPr kumimoji="1" lang="en-US" altLang="zh-CN" sz="3200" b="1" dirty="0" smtClean="0">
                <a:latin typeface="Times New Roman" charset="0"/>
                <a:ea typeface="Times New Roman" charset="0"/>
                <a:cs typeface="Times New Roman" charset="0"/>
              </a:rPr>
              <a:t>Focus </a:t>
            </a:r>
            <a:r>
              <a:rPr kumimoji="1" lang="en-US" altLang="zh-CN" sz="3200" b="1" dirty="0">
                <a:latin typeface="Times New Roman" charset="0"/>
                <a:ea typeface="Times New Roman" charset="0"/>
                <a:cs typeface="Times New Roman" charset="0"/>
              </a:rPr>
              <a:t>Group Discussion</a:t>
            </a:r>
            <a:endParaRPr kumimoji="1" lang="zh-CN" altLang="en-US" sz="3200" b="1" dirty="0">
              <a:latin typeface="Times New Roman" charset="0"/>
              <a:ea typeface="Times New Roman" charset="0"/>
              <a:cs typeface="Times New Roman"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0043876"/>
              </p:ext>
            </p:extLst>
          </p:nvPr>
        </p:nvGraphicFramePr>
        <p:xfrm>
          <a:off x="176646" y="1270251"/>
          <a:ext cx="8826676" cy="2387349"/>
        </p:xfrm>
        <a:graphic>
          <a:graphicData uri="http://schemas.openxmlformats.org/drawingml/2006/table">
            <a:tbl>
              <a:tblPr bandRow="1">
                <a:tableStyleId>{616DA210-FB5B-4158-B5E0-FEB733F419BA}</a:tableStyleId>
              </a:tblPr>
              <a:tblGrid>
                <a:gridCol w="8826676">
                  <a:extLst>
                    <a:ext uri="{9D8B030D-6E8A-4147-A177-3AD203B41FA5}">
                      <a16:colId xmlns:a16="http://schemas.microsoft.com/office/drawing/2014/main" val="20000"/>
                    </a:ext>
                  </a:extLst>
                </a:gridCol>
              </a:tblGrid>
              <a:tr h="467109">
                <a:tc>
                  <a:txBody>
                    <a:bodyPr/>
                    <a:lstStyle/>
                    <a:p>
                      <a:r>
                        <a:rPr lang="en-US" altLang="zh-CN" sz="2400" b="1" dirty="0" smtClean="0">
                          <a:latin typeface="Times New Roman" charset="0"/>
                          <a:ea typeface="Times New Roman" charset="0"/>
                          <a:cs typeface="Times New Roman" charset="0"/>
                        </a:rPr>
                        <a:t>Caregivers’ self-management of health is a new topic:</a:t>
                      </a:r>
                      <a:endParaRPr lang="zh-CN" altLang="en-US" sz="2400" b="1" dirty="0">
                        <a:latin typeface="Times New Roman" charset="0"/>
                        <a:ea typeface="Times New Roman" charset="0"/>
                        <a:cs typeface="Times New Roman" charset="0"/>
                      </a:endParaRPr>
                    </a:p>
                  </a:txBody>
                  <a:tcPr/>
                </a:tc>
                <a:extLst>
                  <a:ext uri="{0D108BD9-81ED-4DB2-BD59-A6C34878D82A}">
                    <a16:rowId xmlns:a16="http://schemas.microsoft.com/office/drawing/2014/main" val="10000"/>
                  </a:ext>
                </a:extLst>
              </a:tr>
              <a:tr h="1545051">
                <a:tc>
                  <a:txBody>
                    <a:bodyPr/>
                    <a:lstStyle/>
                    <a:p>
                      <a:pPr marL="285750" indent="-285750">
                        <a:buFont typeface="Arial" charset="0"/>
                        <a:buChar char="•"/>
                      </a:pPr>
                      <a:r>
                        <a:rPr lang="en-US" altLang="zh-CN" sz="2400" i="1" dirty="0" smtClean="0">
                          <a:latin typeface="Times New Roman" charset="0"/>
                          <a:ea typeface="Times New Roman" charset="0"/>
                          <a:cs typeface="Times New Roman" charset="0"/>
                        </a:rPr>
                        <a:t>“This was the first time I learned how to care for my own physical and mental health.” </a:t>
                      </a:r>
                      <a:r>
                        <a:rPr lang="en-US" altLang="zh-CN" sz="2000" i="0" dirty="0" smtClean="0">
                          <a:latin typeface="Times New Roman" charset="0"/>
                          <a:ea typeface="Times New Roman" charset="0"/>
                          <a:cs typeface="Times New Roman" charset="0"/>
                        </a:rPr>
                        <a:t>(F/48)</a:t>
                      </a:r>
                      <a:endParaRPr lang="en-US" altLang="zh-CN" sz="2400" i="1" dirty="0" smtClean="0">
                        <a:latin typeface="Times New Roman" charset="0"/>
                        <a:ea typeface="Times New Roman" charset="0"/>
                        <a:cs typeface="Times New Roman" charset="0"/>
                      </a:endParaRPr>
                    </a:p>
                    <a:p>
                      <a:pPr marL="285750" indent="-285750">
                        <a:buFont typeface="Arial" charset="0"/>
                        <a:buChar char="•"/>
                      </a:pPr>
                      <a:r>
                        <a:rPr lang="en-US" altLang="zh-CN" sz="2400" i="1" dirty="0" smtClean="0">
                          <a:latin typeface="Times New Roman" charset="0"/>
                          <a:ea typeface="Times New Roman" charset="0"/>
                          <a:cs typeface="Times New Roman" charset="0"/>
                        </a:rPr>
                        <a:t>“When I was in China, I’ve never heard about it. We always talked about how to care for the care recipient but not about caregivers’ health.” </a:t>
                      </a:r>
                      <a:r>
                        <a:rPr lang="en-US" altLang="zh-CN" sz="2000" i="0" dirty="0" smtClean="0">
                          <a:latin typeface="Times New Roman" charset="0"/>
                          <a:ea typeface="Times New Roman" charset="0"/>
                          <a:cs typeface="Times New Roman" charset="0"/>
                        </a:rPr>
                        <a:t>(F/54)</a:t>
                      </a:r>
                      <a:endParaRPr lang="zh-CN" altLang="en-US" sz="2400" i="1" dirty="0">
                        <a:latin typeface="Times New Roman" charset="0"/>
                        <a:ea typeface="Times New Roman" charset="0"/>
                        <a:cs typeface="Times New Roman" charset="0"/>
                      </a:endParaRPr>
                    </a:p>
                  </a:txBody>
                  <a:tcPr/>
                </a:tc>
                <a:extLst>
                  <a:ext uri="{0D108BD9-81ED-4DB2-BD59-A6C34878D82A}">
                    <a16:rowId xmlns:a16="http://schemas.microsoft.com/office/drawing/2014/main" val="10001"/>
                  </a:ext>
                </a:extLst>
              </a:tr>
            </a:tbl>
          </a:graphicData>
        </a:graphic>
      </p:graphicFrame>
      <p:pic>
        <p:nvPicPr>
          <p:cNvPr id="6" name="Shape 130"/>
          <p:cNvPicPr preferRelativeResize="0"/>
          <p:nvPr/>
        </p:nvPicPr>
        <p:blipFill>
          <a:blip r:embed="rId3">
            <a:alphaModFix/>
          </a:blip>
          <a:stretch>
            <a:fillRect/>
          </a:stretch>
        </p:blipFill>
        <p:spPr>
          <a:xfrm>
            <a:off x="2733152" y="3657600"/>
            <a:ext cx="3516923" cy="1894726"/>
          </a:xfrm>
          <a:prstGeom prst="rect">
            <a:avLst/>
          </a:prstGeom>
          <a:noFill/>
          <a:ln>
            <a:noFill/>
          </a:ln>
        </p:spPr>
      </p:pic>
    </p:spTree>
    <p:extLst>
      <p:ext uri="{BB962C8B-B14F-4D97-AF65-F5344CB8AC3E}">
        <p14:creationId xmlns:p14="http://schemas.microsoft.com/office/powerpoint/2010/main" val="1304740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1016416"/>
              </p:ext>
            </p:extLst>
          </p:nvPr>
        </p:nvGraphicFramePr>
        <p:xfrm>
          <a:off x="176646" y="790280"/>
          <a:ext cx="8826676" cy="2387349"/>
        </p:xfrm>
        <a:graphic>
          <a:graphicData uri="http://schemas.openxmlformats.org/drawingml/2006/table">
            <a:tbl>
              <a:tblPr bandRow="1">
                <a:tableStyleId>{616DA210-FB5B-4158-B5E0-FEB733F419BA}</a:tableStyleId>
              </a:tblPr>
              <a:tblGrid>
                <a:gridCol w="8826676">
                  <a:extLst>
                    <a:ext uri="{9D8B030D-6E8A-4147-A177-3AD203B41FA5}">
                      <a16:colId xmlns:a16="http://schemas.microsoft.com/office/drawing/2014/main" val="20000"/>
                    </a:ext>
                  </a:extLst>
                </a:gridCol>
              </a:tblGrid>
              <a:tr h="467109">
                <a:tc>
                  <a:txBody>
                    <a:bodyPr/>
                    <a:lstStyle/>
                    <a:p>
                      <a:r>
                        <a:rPr lang="en-US" altLang="zh-CN" sz="2400" b="1" dirty="0" smtClean="0">
                          <a:latin typeface="Times New Roman" charset="0"/>
                          <a:ea typeface="Times New Roman" charset="0"/>
                          <a:cs typeface="Times New Roman" charset="0"/>
                        </a:rPr>
                        <a:t>Spirituality is a new and helpful topic</a:t>
                      </a:r>
                      <a:endParaRPr lang="zh-CN" altLang="en-US" sz="2400" b="1" dirty="0">
                        <a:latin typeface="Times New Roman" charset="0"/>
                        <a:ea typeface="Times New Roman" charset="0"/>
                        <a:cs typeface="Times New Roman" charset="0"/>
                      </a:endParaRPr>
                    </a:p>
                  </a:txBody>
                  <a:tcPr/>
                </a:tc>
                <a:extLst>
                  <a:ext uri="{0D108BD9-81ED-4DB2-BD59-A6C34878D82A}">
                    <a16:rowId xmlns:a16="http://schemas.microsoft.com/office/drawing/2014/main" val="10000"/>
                  </a:ext>
                </a:extLst>
              </a:tr>
              <a:tr h="1545051">
                <a:tc>
                  <a:txBody>
                    <a:bodyPr/>
                    <a:lstStyle/>
                    <a:p>
                      <a:pPr marL="285750" indent="-285750">
                        <a:buFont typeface="Arial" charset="0"/>
                        <a:buChar char="•"/>
                      </a:pPr>
                      <a:r>
                        <a:rPr lang="en-US" altLang="zh-CN" sz="2400" i="1" dirty="0" smtClean="0">
                          <a:latin typeface="Times New Roman" charset="0"/>
                          <a:ea typeface="Times New Roman" charset="0"/>
                          <a:cs typeface="Times New Roman" charset="0"/>
                        </a:rPr>
                        <a:t>“Before this I only paid attention to physical and mental health, but now is body, mind and spirit… Just now, the instructor talked about the spirituality and how to find someone to communicate with. If you believe in Jesus, you have God. You can also communicate with people… with friends. It’s very helpful.” </a:t>
                      </a:r>
                      <a:r>
                        <a:rPr lang="en-US" altLang="zh-CN" sz="2000" i="0" dirty="0" smtClean="0">
                          <a:latin typeface="Times New Roman" charset="0"/>
                          <a:ea typeface="Times New Roman" charset="0"/>
                          <a:cs typeface="Times New Roman" charset="0"/>
                        </a:rPr>
                        <a:t>(M/68)</a:t>
                      </a:r>
                      <a:endParaRPr lang="zh-CN" altLang="en-US" sz="2400" i="1" dirty="0">
                        <a:latin typeface="Times New Roman" charset="0"/>
                        <a:ea typeface="Times New Roman" charset="0"/>
                        <a:cs typeface="Times New Roman" charset="0"/>
                      </a:endParaRPr>
                    </a:p>
                  </a:txBody>
                  <a:tcPr/>
                </a:tc>
                <a:extLst>
                  <a:ext uri="{0D108BD9-81ED-4DB2-BD59-A6C34878D82A}">
                    <a16:rowId xmlns:a16="http://schemas.microsoft.com/office/drawing/2014/main" val="10001"/>
                  </a:ext>
                </a:extLst>
              </a:tr>
            </a:tbl>
          </a:graphicData>
        </a:graphic>
      </p:graphicFrame>
      <p:pic>
        <p:nvPicPr>
          <p:cNvPr id="7" name="Shape 136"/>
          <p:cNvPicPr preferRelativeResize="0"/>
          <p:nvPr/>
        </p:nvPicPr>
        <p:blipFill>
          <a:blip r:embed="rId3">
            <a:alphaModFix/>
          </a:blip>
          <a:stretch>
            <a:fillRect/>
          </a:stretch>
        </p:blipFill>
        <p:spPr>
          <a:xfrm>
            <a:off x="2660102" y="3247054"/>
            <a:ext cx="3871327" cy="2330852"/>
          </a:xfrm>
          <a:prstGeom prst="rect">
            <a:avLst/>
          </a:prstGeom>
          <a:noFill/>
          <a:ln>
            <a:noFill/>
          </a:ln>
        </p:spPr>
      </p:pic>
    </p:spTree>
    <p:extLst>
      <p:ext uri="{BB962C8B-B14F-4D97-AF65-F5344CB8AC3E}">
        <p14:creationId xmlns:p14="http://schemas.microsoft.com/office/powerpoint/2010/main" val="1183849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06654326"/>
              </p:ext>
            </p:extLst>
          </p:nvPr>
        </p:nvGraphicFramePr>
        <p:xfrm>
          <a:off x="146574" y="1089902"/>
          <a:ext cx="8826676" cy="2204521"/>
        </p:xfrm>
        <a:graphic>
          <a:graphicData uri="http://schemas.openxmlformats.org/drawingml/2006/table">
            <a:tbl>
              <a:tblPr bandRow="1">
                <a:tableStyleId>{616DA210-FB5B-4158-B5E0-FEB733F419BA}</a:tableStyleId>
              </a:tblPr>
              <a:tblGrid>
                <a:gridCol w="8826676">
                  <a:extLst>
                    <a:ext uri="{9D8B030D-6E8A-4147-A177-3AD203B41FA5}">
                      <a16:colId xmlns:a16="http://schemas.microsoft.com/office/drawing/2014/main" val="20000"/>
                    </a:ext>
                  </a:extLst>
                </a:gridCol>
              </a:tblGrid>
              <a:tr h="501028">
                <a:tc>
                  <a:txBody>
                    <a:bodyPr/>
                    <a:lstStyle/>
                    <a:p>
                      <a:r>
                        <a:rPr lang="en-US" altLang="zh-CN" sz="2400" b="1" dirty="0" smtClean="0">
                          <a:latin typeface="Times New Roman" charset="0"/>
                          <a:ea typeface="Times New Roman" charset="0"/>
                          <a:cs typeface="Times New Roman" charset="0"/>
                        </a:rPr>
                        <a:t>Participants became aware of formal and informal resources:</a:t>
                      </a:r>
                    </a:p>
                  </a:txBody>
                  <a:tcPr/>
                </a:tc>
                <a:extLst>
                  <a:ext uri="{0D108BD9-81ED-4DB2-BD59-A6C34878D82A}">
                    <a16:rowId xmlns:a16="http://schemas.microsoft.com/office/drawing/2014/main" val="10004"/>
                  </a:ext>
                </a:extLst>
              </a:tr>
              <a:tr h="1703493">
                <a:tc>
                  <a:txBody>
                    <a:bodyPr/>
                    <a:lstStyle/>
                    <a:p>
                      <a:pPr marL="285750" indent="-285750">
                        <a:buFont typeface="Arial" charset="0"/>
                        <a:buChar char="•"/>
                      </a:pPr>
                      <a:r>
                        <a:rPr lang="en-US" altLang="zh-CN" sz="2400" i="1" dirty="0" smtClean="0">
                          <a:latin typeface="Times New Roman" charset="0"/>
                          <a:ea typeface="Times New Roman" charset="0"/>
                          <a:cs typeface="Times New Roman" charset="0"/>
                        </a:rPr>
                        <a:t>“I didn’t really know how to release negative emotions in daily life. Now I’ve given guidance, informal resources, and formal resources. Even though I have yet to fully utilize these resources, I’m aware of them and I know society is caring for us.” </a:t>
                      </a:r>
                      <a:r>
                        <a:rPr lang="en-US" altLang="zh-CN" sz="2000" i="0" dirty="0" smtClean="0">
                          <a:latin typeface="Times New Roman" charset="0"/>
                          <a:ea typeface="Times New Roman" charset="0"/>
                          <a:cs typeface="Times New Roman" charset="0"/>
                        </a:rPr>
                        <a:t>(F/66)</a:t>
                      </a:r>
                      <a:endParaRPr lang="en-US" altLang="zh-CN" sz="2400" i="1" dirty="0" smtClean="0">
                        <a:latin typeface="Times New Roman" charset="0"/>
                        <a:ea typeface="Times New Roman" charset="0"/>
                        <a:cs typeface="Times New Roman" charset="0"/>
                      </a:endParaRPr>
                    </a:p>
                  </a:txBody>
                  <a:tcPr/>
                </a:tc>
                <a:extLst>
                  <a:ext uri="{0D108BD9-81ED-4DB2-BD59-A6C34878D82A}">
                    <a16:rowId xmlns:a16="http://schemas.microsoft.com/office/drawing/2014/main" val="10005"/>
                  </a:ext>
                </a:extLst>
              </a:tr>
            </a:tbl>
          </a:graphicData>
        </a:graphic>
      </p:graphicFrame>
      <p:pic>
        <p:nvPicPr>
          <p:cNvPr id="6" name="Shape 142"/>
          <p:cNvPicPr preferRelativeResize="0"/>
          <p:nvPr/>
        </p:nvPicPr>
        <p:blipFill>
          <a:blip r:embed="rId3">
            <a:alphaModFix/>
          </a:blip>
          <a:stretch>
            <a:fillRect/>
          </a:stretch>
        </p:blipFill>
        <p:spPr>
          <a:xfrm>
            <a:off x="3476957" y="3627455"/>
            <a:ext cx="2165911" cy="1937301"/>
          </a:xfrm>
          <a:prstGeom prst="rect">
            <a:avLst/>
          </a:prstGeom>
          <a:noFill/>
          <a:ln>
            <a:noFill/>
          </a:ln>
        </p:spPr>
      </p:pic>
    </p:spTree>
    <p:extLst>
      <p:ext uri="{BB962C8B-B14F-4D97-AF65-F5344CB8AC3E}">
        <p14:creationId xmlns:p14="http://schemas.microsoft.com/office/powerpoint/2010/main" val="1802659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266982"/>
              </p:ext>
            </p:extLst>
          </p:nvPr>
        </p:nvGraphicFramePr>
        <p:xfrm>
          <a:off x="149289" y="951722"/>
          <a:ext cx="8826676" cy="2957088"/>
        </p:xfrm>
        <a:graphic>
          <a:graphicData uri="http://schemas.openxmlformats.org/drawingml/2006/table">
            <a:tbl>
              <a:tblPr bandRow="1">
                <a:tableStyleId>{616DA210-FB5B-4158-B5E0-FEB733F419BA}</a:tableStyleId>
              </a:tblPr>
              <a:tblGrid>
                <a:gridCol w="8826676">
                  <a:extLst>
                    <a:ext uri="{9D8B030D-6E8A-4147-A177-3AD203B41FA5}">
                      <a16:colId xmlns:a16="http://schemas.microsoft.com/office/drawing/2014/main" val="20000"/>
                    </a:ext>
                  </a:extLst>
                </a:gridCol>
              </a:tblGrid>
              <a:tr h="479528">
                <a:tc>
                  <a:txBody>
                    <a:bodyPr/>
                    <a:lstStyle/>
                    <a:p>
                      <a:pPr marL="0" indent="0">
                        <a:buFont typeface="Arial" charset="0"/>
                        <a:buNone/>
                      </a:pPr>
                      <a:r>
                        <a:rPr lang="en-US" altLang="zh-CN" sz="2400" b="1" dirty="0" smtClean="0">
                          <a:latin typeface="Times New Roman" charset="0"/>
                          <a:ea typeface="Times New Roman" charset="0"/>
                          <a:cs typeface="Times New Roman" charset="0"/>
                        </a:rPr>
                        <a:t>Boundary issues:</a:t>
                      </a:r>
                    </a:p>
                  </a:txBody>
                  <a:tcPr/>
                </a:tc>
                <a:extLst>
                  <a:ext uri="{0D108BD9-81ED-4DB2-BD59-A6C34878D82A}">
                    <a16:rowId xmlns:a16="http://schemas.microsoft.com/office/drawing/2014/main" val="10006"/>
                  </a:ext>
                </a:extLst>
              </a:tr>
              <a:tr h="2477560">
                <a:tc>
                  <a:txBody>
                    <a:bodyPr/>
                    <a:lstStyle/>
                    <a:p>
                      <a:pPr marL="285750" marR="0" lvl="0" indent="-285750" algn="l" rtl="0">
                        <a:spcBef>
                          <a:spcPts val="600"/>
                        </a:spcBef>
                        <a:spcAft>
                          <a:spcPts val="0"/>
                        </a:spcAft>
                        <a:buFont typeface="Arial" charset="0"/>
                        <a:buChar char="•"/>
                      </a:pPr>
                      <a:r>
                        <a:rPr lang="en-US" altLang="zh-CN" sz="2400" i="1" dirty="0" smtClean="0">
                          <a:latin typeface="Times New Roman" charset="0"/>
                          <a:ea typeface="Times New Roman" charset="0"/>
                          <a:cs typeface="Times New Roman" charset="0"/>
                        </a:rPr>
                        <a:t>“This is a belief of some Chinese people, thinking we (formal caregivers) are their servants.” </a:t>
                      </a:r>
                      <a:r>
                        <a:rPr lang="en-US" altLang="zh-CN" sz="2000" i="0" dirty="0" smtClean="0">
                          <a:latin typeface="Times New Roman" charset="0"/>
                          <a:ea typeface="Times New Roman" charset="0"/>
                          <a:cs typeface="Times New Roman" charset="0"/>
                        </a:rPr>
                        <a:t>(M/58)</a:t>
                      </a:r>
                      <a:endParaRPr lang="en-US" altLang="zh-CN" sz="2400" i="1" dirty="0" smtClean="0">
                        <a:latin typeface="Times New Roman" charset="0"/>
                        <a:ea typeface="Times New Roman" charset="0"/>
                        <a:cs typeface="Times New Roman" charset="0"/>
                      </a:endParaRPr>
                    </a:p>
                    <a:p>
                      <a:pPr marL="285750" marR="0" lvl="0" indent="-285750" algn="l" rtl="0">
                        <a:spcBef>
                          <a:spcPts val="600"/>
                        </a:spcBef>
                        <a:spcAft>
                          <a:spcPts val="0"/>
                        </a:spcAft>
                        <a:buFont typeface="Arial" charset="0"/>
                        <a:buChar char="•"/>
                      </a:pPr>
                      <a:r>
                        <a:rPr lang="en-US" altLang="zh-CN" sz="2400" i="1" kern="1200" dirty="0" smtClean="0">
                          <a:solidFill>
                            <a:schemeClr val="tx1"/>
                          </a:solidFill>
                          <a:latin typeface="Times New Roman" charset="0"/>
                          <a:ea typeface="Times New Roman" charset="0"/>
                          <a:cs typeface="Times New Roman" charset="0"/>
                        </a:rPr>
                        <a:t>“I think they (clients) should be informed that even though this is a benefit from the government, they should use it properly. I can take care of the older adult because of my duties, but I should not help with his son, daughter, or daughter-in-law’s issues.” </a:t>
                      </a:r>
                      <a:r>
                        <a:rPr lang="en-US" altLang="zh-CN" sz="2000" i="0" kern="1200" dirty="0" smtClean="0">
                          <a:solidFill>
                            <a:schemeClr val="tx1"/>
                          </a:solidFill>
                          <a:latin typeface="Times New Roman" charset="0"/>
                          <a:ea typeface="Times New Roman" charset="0"/>
                          <a:cs typeface="Times New Roman" charset="0"/>
                        </a:rPr>
                        <a:t>(F/52)</a:t>
                      </a:r>
                      <a:endParaRPr lang="en-US" altLang="zh-CN" sz="2400" i="1" kern="1200" dirty="0">
                        <a:solidFill>
                          <a:schemeClr val="tx1"/>
                        </a:solidFill>
                        <a:latin typeface="Times New Roman" charset="0"/>
                        <a:ea typeface="Times New Roman" charset="0"/>
                        <a:cs typeface="Times New Roman" charset="0"/>
                      </a:endParaRPr>
                    </a:p>
                  </a:txBody>
                  <a:tcPr/>
                </a:tc>
                <a:extLst>
                  <a:ext uri="{0D108BD9-81ED-4DB2-BD59-A6C34878D82A}">
                    <a16:rowId xmlns:a16="http://schemas.microsoft.com/office/drawing/2014/main" val="10007"/>
                  </a:ext>
                </a:extLst>
              </a:tr>
            </a:tbl>
          </a:graphicData>
        </a:graphic>
      </p:graphicFrame>
      <p:pic>
        <p:nvPicPr>
          <p:cNvPr id="3" name="Shape 148"/>
          <p:cNvPicPr preferRelativeResize="0"/>
          <p:nvPr/>
        </p:nvPicPr>
        <p:blipFill>
          <a:blip r:embed="rId3">
            <a:alphaModFix/>
          </a:blip>
          <a:stretch>
            <a:fillRect/>
          </a:stretch>
        </p:blipFill>
        <p:spPr>
          <a:xfrm>
            <a:off x="3436540" y="4053075"/>
            <a:ext cx="3156614" cy="1511559"/>
          </a:xfrm>
          <a:prstGeom prst="rect">
            <a:avLst/>
          </a:prstGeom>
          <a:noFill/>
          <a:ln>
            <a:noFill/>
          </a:ln>
        </p:spPr>
      </p:pic>
    </p:spTree>
    <p:extLst>
      <p:ext uri="{BB962C8B-B14F-4D97-AF65-F5344CB8AC3E}">
        <p14:creationId xmlns:p14="http://schemas.microsoft.com/office/powerpoint/2010/main" val="122443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15429188"/>
              </p:ext>
            </p:extLst>
          </p:nvPr>
        </p:nvGraphicFramePr>
        <p:xfrm>
          <a:off x="442949" y="1577591"/>
          <a:ext cx="5545869" cy="3486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628650" y="365125"/>
            <a:ext cx="5209443" cy="659807"/>
          </a:xfrm>
        </p:spPr>
        <p:txBody>
          <a:bodyPr/>
          <a:lstStyle/>
          <a:p>
            <a:r>
              <a:rPr lang="en-US" sz="3200" dirty="0" smtClean="0">
                <a:latin typeface="Times New Roman" panose="02020603050405020304" pitchFamily="18" charset="0"/>
                <a:cs typeface="Times New Roman" panose="02020603050405020304" pitchFamily="18" charset="0"/>
              </a:rPr>
              <a:t>Content</a:t>
            </a:r>
            <a:endParaRPr lang="en-US" sz="32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4435" y="2379662"/>
            <a:ext cx="2541587"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317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27292321"/>
              </p:ext>
            </p:extLst>
          </p:nvPr>
        </p:nvGraphicFramePr>
        <p:xfrm>
          <a:off x="484593" y="148246"/>
          <a:ext cx="8299141" cy="5388395"/>
        </p:xfrm>
        <a:graphic>
          <a:graphicData uri="http://schemas.openxmlformats.org/drawingml/2006/table">
            <a:tbl>
              <a:tblPr firstRow="1" bandRow="1">
                <a:tableStyleId>{793D81CF-94F2-401A-BA57-92F5A7B2D0C5}</a:tableStyleId>
              </a:tblPr>
              <a:tblGrid>
                <a:gridCol w="8299141">
                  <a:extLst>
                    <a:ext uri="{9D8B030D-6E8A-4147-A177-3AD203B41FA5}">
                      <a16:colId xmlns:a16="http://schemas.microsoft.com/office/drawing/2014/main" val="20000"/>
                    </a:ext>
                  </a:extLst>
                </a:gridCol>
              </a:tblGrid>
              <a:tr h="613051">
                <a:tc>
                  <a:txBody>
                    <a:bodyPr/>
                    <a:lstStyle/>
                    <a:p>
                      <a:pPr algn="ctr"/>
                      <a:r>
                        <a:rPr lang="en-US" altLang="zh-CN" sz="3200" b="1" dirty="0" smtClean="0">
                          <a:solidFill>
                            <a:srgbClr val="000000"/>
                          </a:solidFill>
                          <a:latin typeface="Times New Roman" charset="0"/>
                          <a:ea typeface="Times New Roman" charset="0"/>
                          <a:cs typeface="Times New Roman" charset="0"/>
                        </a:rPr>
                        <a:t>Suggestions from the Participants</a:t>
                      </a:r>
                      <a:endParaRPr lang="zh-CN" altLang="en-US" sz="2400" b="1" dirty="0">
                        <a:solidFill>
                          <a:srgbClr val="000000"/>
                        </a:solidFill>
                        <a:latin typeface="Times New Roman" charset="0"/>
                        <a:ea typeface="Times New Roman" charset="0"/>
                        <a:cs typeface="Times New Roman" charset="0"/>
                      </a:endParaRPr>
                    </a:p>
                  </a:txBody>
                  <a:tcPr/>
                </a:tc>
                <a:extLst>
                  <a:ext uri="{0D108BD9-81ED-4DB2-BD59-A6C34878D82A}">
                    <a16:rowId xmlns:a16="http://schemas.microsoft.com/office/drawing/2014/main" val="10000"/>
                  </a:ext>
                </a:extLst>
              </a:tr>
              <a:tr h="548519">
                <a:tc>
                  <a:txBody>
                    <a:bodyPr/>
                    <a:lstStyle/>
                    <a:p>
                      <a:pPr marL="0" indent="0" algn="l">
                        <a:buFont typeface="Arial" charset="0"/>
                        <a:buNone/>
                      </a:pPr>
                      <a:r>
                        <a:rPr lang="en-US" altLang="zh-CN" sz="2800" b="1" dirty="0" smtClean="0">
                          <a:latin typeface="Times New Roman" charset="0"/>
                          <a:ea typeface="Times New Roman" charset="0"/>
                          <a:cs typeface="Times New Roman" charset="0"/>
                        </a:rPr>
                        <a:t>Future training:</a:t>
                      </a:r>
                      <a:endParaRPr lang="zh-CN" altLang="en-US" sz="2800" b="1" dirty="0">
                        <a:latin typeface="Times New Roman" charset="0"/>
                        <a:ea typeface="Times New Roman" charset="0"/>
                        <a:cs typeface="Times New Roman" charset="0"/>
                      </a:endParaRPr>
                    </a:p>
                  </a:txBody>
                  <a:tcPr/>
                </a:tc>
                <a:extLst>
                  <a:ext uri="{0D108BD9-81ED-4DB2-BD59-A6C34878D82A}">
                    <a16:rowId xmlns:a16="http://schemas.microsoft.com/office/drawing/2014/main" val="10001"/>
                  </a:ext>
                </a:extLst>
              </a:tr>
              <a:tr h="2032748">
                <a:tc>
                  <a:txBody>
                    <a:bodyPr/>
                    <a:lstStyle/>
                    <a:p>
                      <a:pPr marL="285750" indent="-285750">
                        <a:buFont typeface="Arial" charset="0"/>
                        <a:buChar char="•"/>
                      </a:pPr>
                      <a:r>
                        <a:rPr lang="en-US" altLang="zh-CN" sz="2400" i="1" dirty="0" smtClean="0">
                          <a:latin typeface="Times New Roman" charset="0"/>
                          <a:ea typeface="Times New Roman" charset="0"/>
                          <a:cs typeface="Times New Roman" charset="0"/>
                        </a:rPr>
                        <a:t>Topics could go deeper… The content of your lectures basically covers our life and work, but over time some of these topics will change and evolve, so (future topics) can include new knowledge and you can go a bit deeper. </a:t>
                      </a:r>
                      <a:r>
                        <a:rPr lang="en-US" altLang="zh-CN" sz="2000" i="0" dirty="0" smtClean="0">
                          <a:latin typeface="Times New Roman" charset="0"/>
                          <a:ea typeface="Times New Roman" charset="0"/>
                          <a:cs typeface="Times New Roman" charset="0"/>
                        </a:rPr>
                        <a:t>(F/45)</a:t>
                      </a:r>
                      <a:endParaRPr lang="en-US" altLang="zh-CN" sz="2400" i="1" dirty="0" smtClean="0">
                        <a:latin typeface="Times New Roman" charset="0"/>
                        <a:ea typeface="Times New Roman" charset="0"/>
                        <a:cs typeface="Times New Roman" charset="0"/>
                      </a:endParaRPr>
                    </a:p>
                    <a:p>
                      <a:pPr marL="285750" indent="-285750">
                        <a:buFont typeface="Arial" charset="0"/>
                        <a:buChar char="•"/>
                      </a:pPr>
                      <a:r>
                        <a:rPr lang="en-US" altLang="zh-CN" sz="2400" i="1" kern="1200" dirty="0" smtClean="0">
                          <a:solidFill>
                            <a:schemeClr val="dk1"/>
                          </a:solidFill>
                          <a:latin typeface="Times New Roman" charset="0"/>
                          <a:ea typeface="Times New Roman" charset="0"/>
                          <a:cs typeface="Times New Roman" charset="0"/>
                        </a:rPr>
                        <a:t>Care recipients should receive training, too. </a:t>
                      </a:r>
                      <a:r>
                        <a:rPr lang="en-US" altLang="zh-CN" sz="2000" i="0" kern="1200" dirty="0" smtClean="0">
                          <a:solidFill>
                            <a:schemeClr val="dk1"/>
                          </a:solidFill>
                          <a:latin typeface="Times New Roman" charset="0"/>
                          <a:ea typeface="Times New Roman" charset="0"/>
                          <a:cs typeface="Times New Roman" charset="0"/>
                        </a:rPr>
                        <a:t>(F/69)</a:t>
                      </a:r>
                      <a:endParaRPr lang="en-US" altLang="zh-CN" sz="2400" i="1" kern="1200" dirty="0" smtClean="0">
                        <a:solidFill>
                          <a:schemeClr val="dk1"/>
                        </a:solidFill>
                        <a:latin typeface="Times New Roman" charset="0"/>
                        <a:ea typeface="Times New Roman" charset="0"/>
                        <a:cs typeface="Times New Roman" charset="0"/>
                      </a:endParaRPr>
                    </a:p>
                  </a:txBody>
                  <a:tcPr/>
                </a:tc>
                <a:extLst>
                  <a:ext uri="{0D108BD9-81ED-4DB2-BD59-A6C34878D82A}">
                    <a16:rowId xmlns:a16="http://schemas.microsoft.com/office/drawing/2014/main" val="10002"/>
                  </a:ext>
                </a:extLst>
              </a:tr>
              <a:tr h="548519">
                <a:tc>
                  <a:txBody>
                    <a:bodyPr/>
                    <a:lstStyle/>
                    <a:p>
                      <a:pPr marL="0" indent="0">
                        <a:buFont typeface="Arial" charset="0"/>
                        <a:buNone/>
                      </a:pPr>
                      <a:r>
                        <a:rPr lang="en-US" altLang="zh-CN" sz="2800" b="1" dirty="0" smtClean="0">
                          <a:latin typeface="Times New Roman" charset="0"/>
                          <a:ea typeface="Times New Roman" charset="0"/>
                          <a:cs typeface="Times New Roman" charset="0"/>
                        </a:rPr>
                        <a:t>More cases and solutions:</a:t>
                      </a:r>
                    </a:p>
                  </a:txBody>
                  <a:tcPr/>
                </a:tc>
                <a:extLst>
                  <a:ext uri="{0D108BD9-81ED-4DB2-BD59-A6C34878D82A}">
                    <a16:rowId xmlns:a16="http://schemas.microsoft.com/office/drawing/2014/main" val="10003"/>
                  </a:ext>
                </a:extLst>
              </a:tr>
              <a:tr h="1645558">
                <a:tc>
                  <a:txBody>
                    <a:bodyPr/>
                    <a:lstStyle/>
                    <a:p>
                      <a:pPr marL="285750" indent="-285750">
                        <a:buFont typeface="Arial" charset="0"/>
                        <a:buChar char="•"/>
                      </a:pPr>
                      <a:r>
                        <a:rPr lang="en-US" altLang="zh-CN" sz="2400" i="1" dirty="0" smtClean="0">
                          <a:latin typeface="Times New Roman" charset="0"/>
                          <a:ea typeface="Times New Roman" charset="0"/>
                          <a:cs typeface="Times New Roman" charset="0"/>
                        </a:rPr>
                        <a:t>More specific cases, solutions, and by what means or approaches to solve... For example, the conflicts between the client and us, what the trigger is, what will be the solution and who to ask for help… I think these are important. </a:t>
                      </a:r>
                      <a:r>
                        <a:rPr lang="en-US" altLang="zh-CN" sz="2000" i="0" dirty="0" smtClean="0">
                          <a:latin typeface="Times New Roman" charset="0"/>
                          <a:ea typeface="Times New Roman" charset="0"/>
                          <a:cs typeface="Times New Roman" charset="0"/>
                        </a:rPr>
                        <a:t>(M/72)</a:t>
                      </a:r>
                      <a:endParaRPr lang="en-US" altLang="zh-CN" sz="2400" b="1" i="1" dirty="0" smtClean="0">
                        <a:latin typeface="Times New Roman" charset="0"/>
                        <a:ea typeface="Times New Roman" charset="0"/>
                        <a:cs typeface="Times New Roman"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56220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394066" y="210458"/>
            <a:ext cx="8563322" cy="156966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3200" b="1" i="0" u="none" strike="noStrike" cap="none" dirty="0">
                <a:solidFill>
                  <a:schemeClr val="dk1"/>
                </a:solidFill>
                <a:latin typeface="Times New Roman" charset="0"/>
                <a:ea typeface="Times New Roman" charset="0"/>
                <a:cs typeface="Times New Roman" charset="0"/>
                <a:sym typeface="Arial"/>
              </a:rPr>
              <a:t>Preliminary </a:t>
            </a:r>
            <a:r>
              <a:rPr lang="en-US" sz="3200" b="1" i="0" u="none" strike="noStrike" cap="none" dirty="0" smtClean="0">
                <a:solidFill>
                  <a:schemeClr val="dk1"/>
                </a:solidFill>
                <a:latin typeface="Times New Roman" charset="0"/>
                <a:ea typeface="Times New Roman" charset="0"/>
                <a:cs typeface="Times New Roman" charset="0"/>
                <a:sym typeface="Arial"/>
              </a:rPr>
              <a:t>Findings Summary</a:t>
            </a:r>
            <a:endParaRPr sz="3200" dirty="0">
              <a:latin typeface="Times New Roman" charset="0"/>
              <a:ea typeface="Times New Roman" charset="0"/>
              <a:cs typeface="Times New Roman" charset="0"/>
            </a:endParaRPr>
          </a:p>
          <a:p>
            <a:pPr marR="0" lvl="0" algn="l" rtl="0">
              <a:lnSpc>
                <a:spcPct val="150000"/>
              </a:lnSpc>
              <a:spcBef>
                <a:spcPts val="0"/>
              </a:spcBef>
              <a:spcAft>
                <a:spcPts val="0"/>
              </a:spcAft>
              <a:buClr>
                <a:srgbClr val="1D1B10"/>
              </a:buClr>
              <a:buSzPts val="2000"/>
            </a:pPr>
            <a:r>
              <a:rPr lang="en-US" sz="2800" b="0" i="0" u="none" strike="noStrike" cap="none" dirty="0">
                <a:solidFill>
                  <a:srgbClr val="1D1B10"/>
                </a:solidFill>
                <a:latin typeface="Times New Roman" charset="0"/>
                <a:ea typeface="Times New Roman" charset="0"/>
                <a:cs typeface="Times New Roman" charset="0"/>
                <a:sym typeface="Arial"/>
              </a:rPr>
              <a:t>What are valued by caregivers?</a:t>
            </a:r>
            <a:endParaRPr sz="2800" b="0" i="0" u="none" strike="noStrike" cap="none" dirty="0">
              <a:solidFill>
                <a:srgbClr val="1D1B10"/>
              </a:solidFill>
              <a:latin typeface="Times New Roman" charset="0"/>
              <a:ea typeface="Times New Roman" charset="0"/>
              <a:cs typeface="Times New Roman" charset="0"/>
              <a:sym typeface="Arial"/>
            </a:endParaRPr>
          </a:p>
          <a:p>
            <a:pPr marL="342900" marR="0" lvl="0" indent="-215900" algn="l" rtl="0">
              <a:lnSpc>
                <a:spcPct val="150000"/>
              </a:lnSpc>
              <a:spcBef>
                <a:spcPts val="0"/>
              </a:spcBef>
              <a:spcAft>
                <a:spcPts val="0"/>
              </a:spcAft>
              <a:buClr>
                <a:schemeClr val="dk1"/>
              </a:buClr>
              <a:buSzPts val="2000"/>
              <a:buFont typeface="Arial"/>
              <a:buNone/>
            </a:pPr>
            <a:endParaRPr sz="2400" b="0" i="0" u="none" strike="noStrike" cap="none" dirty="0">
              <a:solidFill>
                <a:srgbClr val="1D1B10"/>
              </a:solidFill>
              <a:latin typeface="Times New Roman" charset="0"/>
              <a:ea typeface="Times New Roman" charset="0"/>
              <a:cs typeface="Times New Roman" charset="0"/>
              <a:sym typeface="Arial"/>
            </a:endParaRPr>
          </a:p>
        </p:txBody>
      </p:sp>
      <p:grpSp>
        <p:nvGrpSpPr>
          <p:cNvPr id="212" name="Shape 212"/>
          <p:cNvGrpSpPr/>
          <p:nvPr/>
        </p:nvGrpSpPr>
        <p:grpSpPr>
          <a:xfrm>
            <a:off x="2351962" y="1648924"/>
            <a:ext cx="4426857" cy="1770743"/>
            <a:chOff x="674006" y="0"/>
            <a:chExt cx="4426857" cy="1770743"/>
          </a:xfrm>
        </p:grpSpPr>
        <p:sp>
          <p:nvSpPr>
            <p:cNvPr id="213" name="Shape 213"/>
            <p:cNvSpPr/>
            <p:nvPr/>
          </p:nvSpPr>
          <p:spPr>
            <a:xfrm>
              <a:off x="674006" y="0"/>
              <a:ext cx="4426857" cy="1770743"/>
            </a:xfrm>
            <a:custGeom>
              <a:avLst/>
              <a:gdLst/>
              <a:ahLst/>
              <a:cxnLst/>
              <a:rect l="0" t="0" r="0" b="0"/>
              <a:pathLst>
                <a:path w="120000" h="120000" extrusionOk="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path>
                <a:path w="120000" h="120000" fill="darkenLess" extrusionOk="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w="120000" h="120000" fill="none" extrusionOk="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moveTo>
                    <a:pt x="63750" y="25000"/>
                  </a:moveTo>
                  <a:lnTo>
                    <a:pt x="63750" y="40000"/>
                  </a:lnTo>
                  <a:moveTo>
                    <a:pt x="56250" y="35000"/>
                  </a:moveTo>
                  <a:lnTo>
                    <a:pt x="56250" y="80000"/>
                  </a:lnTo>
                </a:path>
              </a:pathLst>
            </a:custGeom>
            <a:gradFill>
              <a:gsLst>
                <a:gs pos="0">
                  <a:srgbClr val="3E7FCD"/>
                </a:gs>
                <a:gs pos="100000">
                  <a:srgbClr val="96C0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p:nvPr/>
          </p:nvSpPr>
          <p:spPr>
            <a:xfrm>
              <a:off x="1205229" y="309880"/>
              <a:ext cx="1460862" cy="867664"/>
            </a:xfrm>
            <a:prstGeom prst="rect">
              <a:avLst/>
            </a:prstGeom>
            <a:no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 name="Shape 215"/>
            <p:cNvSpPr txBox="1"/>
            <p:nvPr/>
          </p:nvSpPr>
          <p:spPr>
            <a:xfrm>
              <a:off x="1205229" y="309880"/>
              <a:ext cx="1460862" cy="867664"/>
            </a:xfrm>
            <a:prstGeom prst="rect">
              <a:avLst/>
            </a:prstGeom>
            <a:noFill/>
            <a:ln>
              <a:noFill/>
            </a:ln>
          </p:spPr>
          <p:txBody>
            <a:bodyPr spcFirstLastPara="1" wrap="square" lIns="0" tIns="88900" rIns="0" bIns="95250" anchor="ctr" anchorCtr="0">
              <a:noAutofit/>
            </a:bodyPr>
            <a:lstStyle/>
            <a:p>
              <a:pPr marL="0" marR="0" lvl="0" indent="0" algn="ctr" rtl="0">
                <a:lnSpc>
                  <a:spcPct val="90000"/>
                </a:lnSpc>
                <a:spcBef>
                  <a:spcPts val="0"/>
                </a:spcBef>
                <a:spcAft>
                  <a:spcPts val="0"/>
                </a:spcAft>
                <a:buNone/>
              </a:pPr>
              <a:r>
                <a:rPr lang="en-US" sz="2500" b="0" i="0" u="none" strike="noStrike" cap="none">
                  <a:solidFill>
                    <a:schemeClr val="lt1"/>
                  </a:solidFill>
                  <a:latin typeface="Calibri"/>
                  <a:ea typeface="Calibri"/>
                  <a:cs typeface="Calibri"/>
                  <a:sym typeface="Calibri"/>
                </a:rPr>
                <a:t>Knowledge</a:t>
              </a:r>
              <a:endParaRPr sz="2500" b="0" i="0" u="none" strike="noStrike" cap="none">
                <a:solidFill>
                  <a:schemeClr val="lt1"/>
                </a:solidFill>
                <a:latin typeface="Calibri"/>
                <a:ea typeface="Calibri"/>
                <a:cs typeface="Calibri"/>
                <a:sym typeface="Calibri"/>
              </a:endParaRPr>
            </a:p>
          </p:txBody>
        </p:sp>
        <p:sp>
          <p:nvSpPr>
            <p:cNvPr id="216" name="Shape 216"/>
            <p:cNvSpPr/>
            <p:nvPr/>
          </p:nvSpPr>
          <p:spPr>
            <a:xfrm>
              <a:off x="2887435" y="593198"/>
              <a:ext cx="1726474" cy="867664"/>
            </a:xfrm>
            <a:prstGeom prst="rect">
              <a:avLst/>
            </a:prstGeom>
            <a:no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txBox="1"/>
            <p:nvPr/>
          </p:nvSpPr>
          <p:spPr>
            <a:xfrm>
              <a:off x="2887435" y="593198"/>
              <a:ext cx="1726474" cy="867664"/>
            </a:xfrm>
            <a:prstGeom prst="rect">
              <a:avLst/>
            </a:prstGeom>
            <a:noFill/>
            <a:ln>
              <a:noFill/>
            </a:ln>
          </p:spPr>
          <p:txBody>
            <a:bodyPr spcFirstLastPara="1" wrap="square" lIns="0" tIns="88900" rIns="0" bIns="95250" anchor="ctr" anchorCtr="0">
              <a:noAutofit/>
            </a:bodyPr>
            <a:lstStyle/>
            <a:p>
              <a:pPr marL="0" marR="0" lvl="0" indent="0" algn="ctr" rtl="0">
                <a:lnSpc>
                  <a:spcPct val="90000"/>
                </a:lnSpc>
                <a:spcBef>
                  <a:spcPts val="0"/>
                </a:spcBef>
                <a:spcAft>
                  <a:spcPts val="0"/>
                </a:spcAft>
                <a:buNone/>
              </a:pPr>
              <a:r>
                <a:rPr lang="en-US" sz="2500" b="0" i="0" u="none" strike="noStrike" cap="none">
                  <a:solidFill>
                    <a:schemeClr val="lt1"/>
                  </a:solidFill>
                  <a:latin typeface="Calibri"/>
                  <a:ea typeface="Calibri"/>
                  <a:cs typeface="Calibri"/>
                  <a:sym typeface="Calibri"/>
                </a:rPr>
                <a:t>Skills</a:t>
              </a:r>
              <a:endParaRPr sz="2500" b="0" i="0" u="none" strike="noStrike" cap="none">
                <a:solidFill>
                  <a:schemeClr val="lt1"/>
                </a:solidFill>
                <a:latin typeface="Calibri"/>
                <a:ea typeface="Calibri"/>
                <a:cs typeface="Calibri"/>
                <a:sym typeface="Calibri"/>
              </a:endParaRPr>
            </a:p>
          </p:txBody>
        </p:sp>
      </p:grpSp>
      <p:pic>
        <p:nvPicPr>
          <p:cNvPr id="218" name="Shape 218"/>
          <p:cNvPicPr preferRelativeResize="0"/>
          <p:nvPr/>
        </p:nvPicPr>
        <p:blipFill rotWithShape="1">
          <a:blip r:embed="rId3">
            <a:alphaModFix/>
          </a:blip>
          <a:srcRect/>
          <a:stretch/>
        </p:blipFill>
        <p:spPr>
          <a:xfrm>
            <a:off x="6748737" y="2633014"/>
            <a:ext cx="2395263" cy="1796447"/>
          </a:xfrm>
          <a:prstGeom prst="rect">
            <a:avLst/>
          </a:prstGeom>
          <a:noFill/>
          <a:ln>
            <a:noFill/>
          </a:ln>
        </p:spPr>
      </p:pic>
      <p:pic>
        <p:nvPicPr>
          <p:cNvPr id="219" name="Shape 219"/>
          <p:cNvPicPr preferRelativeResize="0"/>
          <p:nvPr/>
        </p:nvPicPr>
        <p:blipFill rotWithShape="1">
          <a:blip r:embed="rId4">
            <a:alphaModFix/>
          </a:blip>
          <a:srcRect/>
          <a:stretch/>
        </p:blipFill>
        <p:spPr>
          <a:xfrm>
            <a:off x="253094" y="1862463"/>
            <a:ext cx="2130877" cy="2097582"/>
          </a:xfrm>
          <a:prstGeom prst="rect">
            <a:avLst/>
          </a:prstGeom>
          <a:noFill/>
          <a:ln>
            <a:noFill/>
          </a:ln>
        </p:spPr>
      </p:pic>
      <p:pic>
        <p:nvPicPr>
          <p:cNvPr id="220" name="Shape 220"/>
          <p:cNvPicPr preferRelativeResize="0"/>
          <p:nvPr/>
        </p:nvPicPr>
        <p:blipFill rotWithShape="1">
          <a:blip r:embed="rId5">
            <a:alphaModFix/>
          </a:blip>
          <a:srcRect/>
          <a:stretch/>
        </p:blipFill>
        <p:spPr>
          <a:xfrm>
            <a:off x="1752600" y="4223657"/>
            <a:ext cx="2682350" cy="1404257"/>
          </a:xfrm>
          <a:prstGeom prst="rect">
            <a:avLst/>
          </a:prstGeom>
          <a:noFill/>
          <a:ln>
            <a:noFill/>
          </a:ln>
        </p:spPr>
      </p:pic>
      <p:pic>
        <p:nvPicPr>
          <p:cNvPr id="221" name="Shape 221"/>
          <p:cNvPicPr preferRelativeResize="0"/>
          <p:nvPr/>
        </p:nvPicPr>
        <p:blipFill rotWithShape="1">
          <a:blip r:embed="rId6">
            <a:alphaModFix/>
          </a:blip>
          <a:srcRect/>
          <a:stretch/>
        </p:blipFill>
        <p:spPr>
          <a:xfrm>
            <a:off x="4931228" y="4223657"/>
            <a:ext cx="2141763" cy="1427842"/>
          </a:xfrm>
          <a:prstGeom prst="rect">
            <a:avLst/>
          </a:prstGeom>
          <a:noFill/>
          <a:ln>
            <a:noFill/>
          </a:ln>
        </p:spPr>
      </p:pic>
      <p:pic>
        <p:nvPicPr>
          <p:cNvPr id="222" name="Shape 222"/>
          <p:cNvPicPr preferRelativeResize="0"/>
          <p:nvPr/>
        </p:nvPicPr>
        <p:blipFill rotWithShape="1">
          <a:blip r:embed="rId7">
            <a:alphaModFix/>
          </a:blip>
          <a:srcRect/>
          <a:stretch/>
        </p:blipFill>
        <p:spPr>
          <a:xfrm>
            <a:off x="7347315" y="1010989"/>
            <a:ext cx="1291042" cy="1541388"/>
          </a:xfrm>
          <a:prstGeom prst="rect">
            <a:avLst/>
          </a:prstGeom>
          <a:noFill/>
          <a:ln>
            <a:noFill/>
          </a:ln>
        </p:spPr>
      </p:pic>
    </p:spTree>
    <p:extLst>
      <p:ext uri="{BB962C8B-B14F-4D97-AF65-F5344CB8AC3E}">
        <p14:creationId xmlns:p14="http://schemas.microsoft.com/office/powerpoint/2010/main" val="95172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additive="base">
                                        <p:cTn id="7" dur="500"/>
                                        <p:tgtEl>
                                          <p:spTgt spid="21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 calcmode="lin" valueType="num">
                                      <p:cBhvr additive="base">
                                        <p:cTn id="12" dur="500"/>
                                        <p:tgtEl>
                                          <p:spTgt spid="22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8"/>
                                        </p:tgtEl>
                                        <p:attrNameLst>
                                          <p:attrName>style.visibility</p:attrName>
                                        </p:attrNameLst>
                                      </p:cBhvr>
                                      <p:to>
                                        <p:strVal val="visible"/>
                                      </p:to>
                                    </p:set>
                                    <p:anim calcmode="lin" valueType="num">
                                      <p:cBhvr additive="base">
                                        <p:cTn id="17" dur="500"/>
                                        <p:tgtEl>
                                          <p:spTgt spid="21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anim calcmode="lin" valueType="num">
                                      <p:cBhvr additive="base">
                                        <p:cTn id="22" dur="500"/>
                                        <p:tgtEl>
                                          <p:spTgt spid="2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2"/>
                                        </p:tgtEl>
                                        <p:attrNameLst>
                                          <p:attrName>style.visibility</p:attrName>
                                        </p:attrNameLst>
                                      </p:cBhvr>
                                      <p:to>
                                        <p:strVal val="visible"/>
                                      </p:to>
                                    </p:set>
                                    <p:anim calcmode="lin" valueType="num">
                                      <p:cBhvr additive="base">
                                        <p:cTn id="27" dur="500"/>
                                        <p:tgtEl>
                                          <p:spTgt spid="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256235" y="691799"/>
            <a:ext cx="8531050" cy="4385816"/>
          </a:xfrm>
          <a:prstGeom prst="rect">
            <a:avLst/>
          </a:prstGeom>
          <a:noFill/>
          <a:ln>
            <a:noFill/>
          </a:ln>
        </p:spPr>
        <p:txBody>
          <a:bodyPr spcFirstLastPara="1" wrap="square" lIns="91425" tIns="45700" rIns="91425" bIns="45700" anchor="t" anchorCtr="0">
            <a:noAutofit/>
          </a:bodyPr>
          <a:lstStyle/>
          <a:p>
            <a:pPr marL="0" marR="0" lvl="0" indent="0" algn="ctr" rtl="0">
              <a:spcAft>
                <a:spcPts val="0"/>
              </a:spcAft>
              <a:buNone/>
            </a:pPr>
            <a:r>
              <a:rPr lang="en-US" sz="3200" b="1" dirty="0">
                <a:solidFill>
                  <a:schemeClr val="dk1"/>
                </a:solidFill>
                <a:latin typeface="Times New Roman" charset="0"/>
                <a:ea typeface="Times New Roman" charset="0"/>
                <a:cs typeface="Times New Roman" charset="0"/>
              </a:rPr>
              <a:t>Major </a:t>
            </a:r>
            <a:r>
              <a:rPr lang="en-US" sz="3200" b="1" dirty="0" smtClean="0">
                <a:solidFill>
                  <a:schemeClr val="dk1"/>
                </a:solidFill>
                <a:latin typeface="Times New Roman" charset="0"/>
                <a:ea typeface="Times New Roman" charset="0"/>
                <a:cs typeface="Times New Roman" charset="0"/>
              </a:rPr>
              <a:t>Research Issues and Proposed Solutions</a:t>
            </a:r>
          </a:p>
          <a:p>
            <a:pPr marL="274320" marR="0" lvl="0" indent="-274320" algn="l" rtl="0">
              <a:buClr>
                <a:srgbClr val="000000"/>
              </a:buClr>
              <a:buSzPts val="1800"/>
              <a:buFont typeface="Arial"/>
              <a:buChar char="●"/>
            </a:pPr>
            <a:endParaRPr lang="en-US" sz="2800" dirty="0" smtClean="0">
              <a:latin typeface="Times New Roman" charset="0"/>
              <a:ea typeface="Times New Roman" charset="0"/>
              <a:cs typeface="Times New Roman" charset="0"/>
              <a:sym typeface="Arial"/>
            </a:endParaRPr>
          </a:p>
          <a:p>
            <a:pPr marL="274320" marR="0" lvl="0" indent="-274320" algn="l" rtl="0">
              <a:buClr>
                <a:srgbClr val="000000"/>
              </a:buClr>
              <a:buSzPts val="1800"/>
              <a:buFont typeface="Arial"/>
              <a:buChar char="●"/>
            </a:pPr>
            <a:r>
              <a:rPr lang="en-US" sz="2800" dirty="0" smtClean="0">
                <a:latin typeface="Times New Roman" charset="0"/>
                <a:ea typeface="Times New Roman" charset="0"/>
                <a:cs typeface="Times New Roman" charset="0"/>
                <a:sym typeface="Arial"/>
              </a:rPr>
              <a:t>Recruitment </a:t>
            </a:r>
            <a:endParaRPr sz="2800" dirty="0">
              <a:latin typeface="Times New Roman" charset="0"/>
              <a:ea typeface="Times New Roman" charset="0"/>
              <a:cs typeface="Times New Roman" charset="0"/>
            </a:endParaRPr>
          </a:p>
          <a:p>
            <a:pPr marL="731520" lvl="2" indent="-274320">
              <a:buClr>
                <a:srgbClr val="000000"/>
              </a:buClr>
              <a:buSzPts val="1800"/>
              <a:buFont typeface="Arial"/>
              <a:buChar char="○"/>
            </a:pPr>
            <a:r>
              <a:rPr lang="en-US" sz="2400" u="sng" dirty="0" smtClean="0">
                <a:latin typeface="Times New Roman" charset="0"/>
                <a:ea typeface="Times New Roman" charset="0"/>
                <a:cs typeface="Times New Roman" charset="0"/>
                <a:sym typeface="Arial"/>
              </a:rPr>
              <a:t>Issues</a:t>
            </a:r>
            <a:r>
              <a:rPr lang="en-US" sz="2400" dirty="0" smtClean="0">
                <a:latin typeface="Times New Roman" charset="0"/>
                <a:ea typeface="Times New Roman" charset="0"/>
                <a:cs typeface="Times New Roman" charset="0"/>
                <a:sym typeface="Arial"/>
              </a:rPr>
              <a:t>: challenges including transportation, low motivations</a:t>
            </a:r>
          </a:p>
          <a:p>
            <a:pPr marL="731520" lvl="2" indent="-274320">
              <a:buClr>
                <a:srgbClr val="000000"/>
              </a:buClr>
              <a:buSzPts val="1800"/>
              <a:buFont typeface="Arial"/>
              <a:buChar char="○"/>
            </a:pPr>
            <a:r>
              <a:rPr lang="en-US" sz="2400" u="sng" dirty="0" smtClean="0">
                <a:latin typeface="Times New Roman" charset="0"/>
                <a:ea typeface="Times New Roman" charset="0"/>
                <a:cs typeface="Times New Roman" charset="0"/>
                <a:sym typeface="Arial"/>
              </a:rPr>
              <a:t>Solutions</a:t>
            </a:r>
            <a:r>
              <a:rPr lang="en-US" sz="2400" dirty="0" smtClean="0">
                <a:latin typeface="Times New Roman" charset="0"/>
                <a:ea typeface="Times New Roman" charset="0"/>
                <a:cs typeface="Times New Roman" charset="0"/>
                <a:sym typeface="Arial"/>
              </a:rPr>
              <a:t>: provide transportation and more training sites, training certificate</a:t>
            </a:r>
            <a:endParaRPr sz="2400" dirty="0">
              <a:latin typeface="Times New Roman" charset="0"/>
              <a:ea typeface="Times New Roman" charset="0"/>
              <a:cs typeface="Times New Roman" charset="0"/>
              <a:sym typeface="Arial"/>
            </a:endParaRPr>
          </a:p>
          <a:p>
            <a:pPr marL="274320" marR="0" lvl="0" indent="-274320" algn="l" rtl="0">
              <a:buClr>
                <a:srgbClr val="000000"/>
              </a:buClr>
              <a:buSzPts val="1800"/>
              <a:buFont typeface="Courier New"/>
              <a:buChar char="●"/>
            </a:pPr>
            <a:endParaRPr lang="en-US" sz="2800" dirty="0" smtClean="0">
              <a:latin typeface="Times New Roman" charset="0"/>
              <a:ea typeface="Times New Roman" charset="0"/>
              <a:cs typeface="Times New Roman" charset="0"/>
              <a:sym typeface="Arial"/>
            </a:endParaRPr>
          </a:p>
          <a:p>
            <a:pPr marL="274320" marR="0" lvl="0" indent="-274320" algn="l" rtl="0">
              <a:buClr>
                <a:srgbClr val="000000"/>
              </a:buClr>
              <a:buSzPts val="1800"/>
              <a:buFont typeface="Courier New"/>
              <a:buChar char="●"/>
            </a:pPr>
            <a:endParaRPr lang="en-US" sz="2800" dirty="0" smtClean="0">
              <a:latin typeface="Times New Roman" charset="0"/>
              <a:ea typeface="Times New Roman" charset="0"/>
              <a:cs typeface="Times New Roman" charset="0"/>
              <a:sym typeface="Arial"/>
            </a:endParaRPr>
          </a:p>
          <a:p>
            <a:pPr marL="274320" marR="0" lvl="0" indent="-274320" algn="l" rtl="0">
              <a:buClr>
                <a:srgbClr val="000000"/>
              </a:buClr>
              <a:buSzPts val="1800"/>
              <a:buFont typeface="Courier New"/>
              <a:buChar char="●"/>
            </a:pPr>
            <a:r>
              <a:rPr lang="en-US" sz="2800" dirty="0" smtClean="0">
                <a:latin typeface="Times New Roman" charset="0"/>
                <a:ea typeface="Times New Roman" charset="0"/>
                <a:cs typeface="Times New Roman" charset="0"/>
                <a:sym typeface="Arial"/>
              </a:rPr>
              <a:t>Scheduling </a:t>
            </a:r>
            <a:endParaRPr sz="2800" dirty="0">
              <a:latin typeface="Times New Roman" charset="0"/>
              <a:ea typeface="Times New Roman" charset="0"/>
              <a:cs typeface="Times New Roman" charset="0"/>
              <a:sym typeface="Arial"/>
            </a:endParaRPr>
          </a:p>
          <a:p>
            <a:pPr marL="731520" lvl="2" indent="-274320">
              <a:buClr>
                <a:srgbClr val="000000"/>
              </a:buClr>
              <a:buSzPts val="1800"/>
              <a:buFont typeface="Courier New"/>
              <a:buChar char="○"/>
            </a:pPr>
            <a:r>
              <a:rPr lang="en-US" sz="2400" u="sng" dirty="0" smtClean="0">
                <a:latin typeface="Times New Roman" charset="0"/>
                <a:ea typeface="Times New Roman" charset="0"/>
                <a:cs typeface="Times New Roman" charset="0"/>
                <a:sym typeface="Arial"/>
              </a:rPr>
              <a:t>Issues</a:t>
            </a:r>
            <a:r>
              <a:rPr lang="en-US" sz="2400" dirty="0" smtClean="0">
                <a:latin typeface="Times New Roman" charset="0"/>
                <a:ea typeface="Times New Roman" charset="0"/>
                <a:cs typeface="Times New Roman" charset="0"/>
                <a:sym typeface="Arial"/>
              </a:rPr>
              <a:t>: difficult for potential participants in coming to in-person group training at fixed date, time, and location</a:t>
            </a:r>
          </a:p>
          <a:p>
            <a:pPr marL="731520" lvl="2" indent="-274320">
              <a:buClr>
                <a:srgbClr val="000000"/>
              </a:buClr>
              <a:buSzPts val="1800"/>
              <a:buFont typeface="Courier New"/>
              <a:buChar char="○"/>
            </a:pPr>
            <a:r>
              <a:rPr lang="en-US" sz="2400" u="sng" dirty="0" smtClean="0">
                <a:latin typeface="Times New Roman" charset="0"/>
                <a:ea typeface="Times New Roman" charset="0"/>
                <a:cs typeface="Times New Roman" charset="0"/>
                <a:sym typeface="Arial"/>
              </a:rPr>
              <a:t>Solution</a:t>
            </a:r>
            <a:r>
              <a:rPr lang="en-US" sz="2400" dirty="0" smtClean="0">
                <a:latin typeface="Times New Roman" charset="0"/>
                <a:ea typeface="Times New Roman" charset="0"/>
                <a:cs typeface="Times New Roman" charset="0"/>
                <a:sym typeface="Arial"/>
              </a:rPr>
              <a:t>: use IT online mode</a:t>
            </a:r>
            <a:endParaRPr sz="2800" dirty="0">
              <a:solidFill>
                <a:srgbClr val="000000"/>
              </a:solidFill>
              <a:latin typeface="Times New Roman" charset="0"/>
              <a:ea typeface="Times New Roman" charset="0"/>
              <a:cs typeface="Times New Roman" charset="0"/>
              <a:sym typeface="Aria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348" y="2955045"/>
            <a:ext cx="1145512" cy="1256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332" y="2955045"/>
            <a:ext cx="1316334" cy="1193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274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5" name="TextBox 4"/>
          <p:cNvSpPr txBox="1"/>
          <p:nvPr/>
        </p:nvSpPr>
        <p:spPr>
          <a:xfrm>
            <a:off x="541176" y="297732"/>
            <a:ext cx="7856374" cy="584775"/>
          </a:xfrm>
          <a:prstGeom prst="rect">
            <a:avLst/>
          </a:prstGeom>
          <a:noFill/>
        </p:spPr>
        <p:txBody>
          <a:bodyPr wrap="square" rtlCol="0">
            <a:spAutoFit/>
          </a:bodyPr>
          <a:lstStyle/>
          <a:p>
            <a:pPr algn="ctr"/>
            <a:r>
              <a:rPr kumimoji="1" lang="en-US" altLang="zh-CN" sz="3200" b="1" dirty="0" smtClean="0">
                <a:latin typeface="Times New Roman" charset="0"/>
                <a:ea typeface="Times New Roman" charset="0"/>
                <a:cs typeface="Times New Roman" charset="0"/>
              </a:rPr>
              <a:t>Usage of Technology</a:t>
            </a:r>
          </a:p>
        </p:txBody>
      </p:sp>
      <p:graphicFrame>
        <p:nvGraphicFramePr>
          <p:cNvPr id="2" name="Table 1"/>
          <p:cNvGraphicFramePr>
            <a:graphicFrameLocks noGrp="1"/>
          </p:cNvGraphicFramePr>
          <p:nvPr>
            <p:extLst>
              <p:ext uri="{D42A27DB-BD31-4B8C-83A1-F6EECF244321}">
                <p14:modId xmlns:p14="http://schemas.microsoft.com/office/powerpoint/2010/main" val="3691535569"/>
              </p:ext>
            </p:extLst>
          </p:nvPr>
        </p:nvGraphicFramePr>
        <p:xfrm>
          <a:off x="541176" y="1669732"/>
          <a:ext cx="8180792" cy="2560320"/>
        </p:xfrm>
        <a:graphic>
          <a:graphicData uri="http://schemas.openxmlformats.org/drawingml/2006/table">
            <a:tbl>
              <a:tblPr firstRow="1" bandRow="1">
                <a:tableStyleId>{5C22544A-7EE6-4342-B048-85BDC9FD1C3A}</a:tableStyleId>
              </a:tblPr>
              <a:tblGrid>
                <a:gridCol w="2915457">
                  <a:extLst>
                    <a:ext uri="{9D8B030D-6E8A-4147-A177-3AD203B41FA5}">
                      <a16:colId xmlns:a16="http://schemas.microsoft.com/office/drawing/2014/main" val="20000"/>
                    </a:ext>
                  </a:extLst>
                </a:gridCol>
                <a:gridCol w="1688123">
                  <a:extLst>
                    <a:ext uri="{9D8B030D-6E8A-4147-A177-3AD203B41FA5}">
                      <a16:colId xmlns:a16="http://schemas.microsoft.com/office/drawing/2014/main" val="20001"/>
                    </a:ext>
                  </a:extLst>
                </a:gridCol>
                <a:gridCol w="1788607">
                  <a:extLst>
                    <a:ext uri="{9D8B030D-6E8A-4147-A177-3AD203B41FA5}">
                      <a16:colId xmlns:a16="http://schemas.microsoft.com/office/drawing/2014/main" val="20002"/>
                    </a:ext>
                  </a:extLst>
                </a:gridCol>
                <a:gridCol w="1788605">
                  <a:extLst>
                    <a:ext uri="{9D8B030D-6E8A-4147-A177-3AD203B41FA5}">
                      <a16:colId xmlns:a16="http://schemas.microsoft.com/office/drawing/2014/main" val="20003"/>
                    </a:ext>
                  </a:extLst>
                </a:gridCol>
              </a:tblGrid>
              <a:tr h="370840">
                <a:tc>
                  <a:txBody>
                    <a:bodyPr/>
                    <a:lstStyle/>
                    <a:p>
                      <a:pPr>
                        <a:lnSpc>
                          <a:spcPct val="200000"/>
                        </a:lnSpc>
                      </a:pPr>
                      <a:endParaRPr lang="en-US" dirty="0"/>
                    </a:p>
                  </a:txBody>
                  <a:tcPr/>
                </a:tc>
                <a:tc>
                  <a:txBody>
                    <a:bodyPr/>
                    <a:lstStyle/>
                    <a:p>
                      <a:pPr algn="ctr">
                        <a:lnSpc>
                          <a:spcPct val="200000"/>
                        </a:lnSpc>
                      </a:pPr>
                      <a:r>
                        <a:rPr lang="en-US" dirty="0" smtClean="0"/>
                        <a:t>Daily</a:t>
                      </a:r>
                      <a:endParaRPr lang="en-US" dirty="0"/>
                    </a:p>
                  </a:txBody>
                  <a:tcPr/>
                </a:tc>
                <a:tc>
                  <a:txBody>
                    <a:bodyPr/>
                    <a:lstStyle/>
                    <a:p>
                      <a:pPr algn="ctr">
                        <a:lnSpc>
                          <a:spcPct val="200000"/>
                        </a:lnSpc>
                      </a:pPr>
                      <a:r>
                        <a:rPr lang="en-US" dirty="0" smtClean="0"/>
                        <a:t>Weekly</a:t>
                      </a:r>
                      <a:endParaRPr lang="en-US" dirty="0"/>
                    </a:p>
                  </a:txBody>
                  <a:tcPr/>
                </a:tc>
                <a:tc>
                  <a:txBody>
                    <a:bodyPr/>
                    <a:lstStyle/>
                    <a:p>
                      <a:pPr algn="ctr">
                        <a:lnSpc>
                          <a:spcPct val="200000"/>
                        </a:lnSpc>
                      </a:pPr>
                      <a:r>
                        <a:rPr lang="en-US" dirty="0" smtClean="0"/>
                        <a:t>Monthly or Less</a:t>
                      </a:r>
                      <a:endParaRPr lang="en-US" dirty="0"/>
                    </a:p>
                  </a:txBody>
                  <a:tcPr/>
                </a:tc>
                <a:extLst>
                  <a:ext uri="{0D108BD9-81ED-4DB2-BD59-A6C34878D82A}">
                    <a16:rowId xmlns:a16="http://schemas.microsoft.com/office/drawing/2014/main" val="10000"/>
                  </a:ext>
                </a:extLst>
              </a:tr>
              <a:tr h="370840">
                <a:tc>
                  <a:txBody>
                    <a:bodyPr/>
                    <a:lstStyle/>
                    <a:p>
                      <a:pPr>
                        <a:lnSpc>
                          <a:spcPct val="200000"/>
                        </a:lnSpc>
                      </a:pPr>
                      <a:r>
                        <a:rPr lang="en-US" dirty="0" smtClean="0"/>
                        <a:t>Smart Phone (N=34)</a:t>
                      </a:r>
                      <a:endParaRPr lang="en-US" dirty="0"/>
                    </a:p>
                  </a:txBody>
                  <a:tcPr/>
                </a:tc>
                <a:tc>
                  <a:txBody>
                    <a:bodyPr/>
                    <a:lstStyle/>
                    <a:p>
                      <a:pPr algn="ctr">
                        <a:lnSpc>
                          <a:spcPct val="200000"/>
                        </a:lnSpc>
                      </a:pPr>
                      <a:r>
                        <a:rPr lang="en-US" dirty="0" smtClean="0"/>
                        <a:t>34 (100%)</a:t>
                      </a:r>
                      <a:endParaRPr lang="en-US" dirty="0"/>
                    </a:p>
                  </a:txBody>
                  <a:tcPr/>
                </a:tc>
                <a:tc>
                  <a:txBody>
                    <a:bodyPr/>
                    <a:lstStyle/>
                    <a:p>
                      <a:pPr>
                        <a:lnSpc>
                          <a:spcPct val="200000"/>
                        </a:lnSpc>
                      </a:pPr>
                      <a:endParaRPr lang="en-US"/>
                    </a:p>
                  </a:txBody>
                  <a:tcPr/>
                </a:tc>
                <a:tc>
                  <a:txBody>
                    <a:bodyPr/>
                    <a:lstStyle/>
                    <a:p>
                      <a:pPr>
                        <a:lnSpc>
                          <a:spcPct val="200000"/>
                        </a:lnSpc>
                      </a:pPr>
                      <a:endParaRPr lang="en-US"/>
                    </a:p>
                  </a:txBody>
                  <a:tcPr/>
                </a:tc>
                <a:extLst>
                  <a:ext uri="{0D108BD9-81ED-4DB2-BD59-A6C34878D82A}">
                    <a16:rowId xmlns:a16="http://schemas.microsoft.com/office/drawing/2014/main" val="10001"/>
                  </a:ext>
                </a:extLst>
              </a:tr>
              <a:tr h="370840">
                <a:tc>
                  <a:txBody>
                    <a:bodyPr/>
                    <a:lstStyle/>
                    <a:p>
                      <a:pPr>
                        <a:lnSpc>
                          <a:spcPct val="200000"/>
                        </a:lnSpc>
                      </a:pPr>
                      <a:r>
                        <a:rPr lang="en-US" dirty="0" smtClean="0"/>
                        <a:t>Computer/Laptop (N=15)</a:t>
                      </a:r>
                      <a:endParaRPr lang="en-US" dirty="0"/>
                    </a:p>
                  </a:txBody>
                  <a:tcPr/>
                </a:tc>
                <a:tc>
                  <a:txBody>
                    <a:bodyPr/>
                    <a:lstStyle/>
                    <a:p>
                      <a:pPr algn="ctr">
                        <a:lnSpc>
                          <a:spcPct val="200000"/>
                        </a:lnSpc>
                      </a:pPr>
                      <a:r>
                        <a:rPr lang="en-US" dirty="0" smtClean="0"/>
                        <a:t>1 (6.67%)</a:t>
                      </a:r>
                      <a:endParaRPr lang="en-US" dirty="0"/>
                    </a:p>
                  </a:txBody>
                  <a:tcPr/>
                </a:tc>
                <a:tc>
                  <a:txBody>
                    <a:bodyPr/>
                    <a:lstStyle/>
                    <a:p>
                      <a:pPr algn="ctr">
                        <a:lnSpc>
                          <a:spcPct val="200000"/>
                        </a:lnSpc>
                      </a:pPr>
                      <a:r>
                        <a:rPr lang="en-US" dirty="0" smtClean="0"/>
                        <a:t>7 (47.78%)</a:t>
                      </a:r>
                      <a:endParaRPr lang="en-US" dirty="0"/>
                    </a:p>
                  </a:txBody>
                  <a:tcPr/>
                </a:tc>
                <a:tc>
                  <a:txBody>
                    <a:bodyPr/>
                    <a:lstStyle/>
                    <a:p>
                      <a:pPr algn="ctr">
                        <a:lnSpc>
                          <a:spcPct val="200000"/>
                        </a:lnSpc>
                      </a:pPr>
                      <a:r>
                        <a:rPr lang="en-US" dirty="0" smtClean="0"/>
                        <a:t>8 (53.33%)</a:t>
                      </a:r>
                      <a:endParaRPr lang="en-US" dirty="0"/>
                    </a:p>
                  </a:txBody>
                  <a:tcPr/>
                </a:tc>
                <a:extLst>
                  <a:ext uri="{0D108BD9-81ED-4DB2-BD59-A6C34878D82A}">
                    <a16:rowId xmlns:a16="http://schemas.microsoft.com/office/drawing/2014/main" val="10002"/>
                  </a:ext>
                </a:extLst>
              </a:tr>
              <a:tr h="370840">
                <a:tc>
                  <a:txBody>
                    <a:bodyPr/>
                    <a:lstStyle/>
                    <a:p>
                      <a:pPr>
                        <a:lnSpc>
                          <a:spcPct val="200000"/>
                        </a:lnSpc>
                      </a:pPr>
                      <a:r>
                        <a:rPr lang="en-US" dirty="0" smtClean="0"/>
                        <a:t>Tablet/Pad (N = 34)</a:t>
                      </a:r>
                    </a:p>
                  </a:txBody>
                  <a:tcPr/>
                </a:tc>
                <a:tc>
                  <a:txBody>
                    <a:bodyPr/>
                    <a:lstStyle/>
                    <a:p>
                      <a:pPr algn="ctr">
                        <a:lnSpc>
                          <a:spcPct val="200000"/>
                        </a:lnSpc>
                      </a:pPr>
                      <a:r>
                        <a:rPr lang="en-US" dirty="0" smtClean="0"/>
                        <a:t>28  (82.35%)</a:t>
                      </a:r>
                    </a:p>
                  </a:txBody>
                  <a:tcPr/>
                </a:tc>
                <a:tc>
                  <a:txBody>
                    <a:bodyPr/>
                    <a:lstStyle/>
                    <a:p>
                      <a:pPr algn="ctr">
                        <a:lnSpc>
                          <a:spcPct val="200000"/>
                        </a:lnSpc>
                      </a:pPr>
                      <a:r>
                        <a:rPr lang="en-US" dirty="0" smtClean="0"/>
                        <a:t>6 (17.6%)</a:t>
                      </a:r>
                    </a:p>
                  </a:txBody>
                  <a:tcPr/>
                </a:tc>
                <a:tc>
                  <a:txBody>
                    <a:bodyPr/>
                    <a:lstStyle/>
                    <a:p>
                      <a:pPr>
                        <a:lnSpc>
                          <a:spcPct val="200000"/>
                        </a:lnSpc>
                      </a:pPr>
                      <a:endParaRPr lang="en-US" dirty="0"/>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541176" y="1036804"/>
            <a:ext cx="8180792" cy="400110"/>
          </a:xfrm>
          <a:prstGeom prst="rect">
            <a:avLst/>
          </a:prstGeom>
          <a:noFill/>
        </p:spPr>
        <p:txBody>
          <a:bodyPr wrap="square" rtlCol="0">
            <a:spAutoFit/>
          </a:bodyPr>
          <a:lstStyle/>
          <a:p>
            <a:r>
              <a:rPr lang="en-US" sz="2000" dirty="0" smtClean="0"/>
              <a:t>Frequencies of Using Technologies to Search for Health Information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452" y="4243652"/>
            <a:ext cx="2408237" cy="136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711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5" name="TextBox 4"/>
          <p:cNvSpPr txBox="1"/>
          <p:nvPr/>
        </p:nvSpPr>
        <p:spPr>
          <a:xfrm>
            <a:off x="1418296" y="369665"/>
            <a:ext cx="6166725" cy="584775"/>
          </a:xfrm>
          <a:prstGeom prst="rect">
            <a:avLst/>
          </a:prstGeom>
          <a:noFill/>
        </p:spPr>
        <p:txBody>
          <a:bodyPr wrap="square" rtlCol="0">
            <a:spAutoFit/>
          </a:bodyPr>
          <a:lstStyle/>
          <a:p>
            <a:pPr algn="ctr"/>
            <a:r>
              <a:rPr kumimoji="1" lang="en-US" altLang="zh-CN" sz="3200" b="1" dirty="0">
                <a:latin typeface="Times New Roman" charset="0"/>
                <a:ea typeface="Times New Roman" charset="0"/>
                <a:cs typeface="Times New Roman" charset="0"/>
              </a:rPr>
              <a:t>Current </a:t>
            </a:r>
            <a:r>
              <a:rPr kumimoji="1" lang="en-US" altLang="zh-CN" sz="3200" b="1" dirty="0" smtClean="0">
                <a:latin typeface="Times New Roman" charset="0"/>
                <a:ea typeface="Times New Roman" charset="0"/>
                <a:cs typeface="Times New Roman" charset="0"/>
              </a:rPr>
              <a:t>Ongoing Work</a:t>
            </a:r>
            <a:endParaRPr kumimoji="1" lang="zh-CN" altLang="en-US" sz="3200" b="1" dirty="0">
              <a:latin typeface="Times New Roman" charset="0"/>
              <a:ea typeface="Times New Roman" charset="0"/>
              <a:cs typeface="Times New Roman" charset="0"/>
            </a:endParaRPr>
          </a:p>
        </p:txBody>
      </p:sp>
      <p:sp>
        <p:nvSpPr>
          <p:cNvPr id="2" name="TextBox 1"/>
          <p:cNvSpPr txBox="1"/>
          <p:nvPr/>
        </p:nvSpPr>
        <p:spPr>
          <a:xfrm>
            <a:off x="397250" y="1239471"/>
            <a:ext cx="8208818" cy="4031873"/>
          </a:xfrm>
          <a:prstGeom prst="rect">
            <a:avLst/>
          </a:prstGeom>
          <a:noFill/>
        </p:spPr>
        <p:txBody>
          <a:bodyPr wrap="square" rtlCol="0">
            <a:spAutoFit/>
          </a:bodyPr>
          <a:lstStyle/>
          <a:p>
            <a:pPr marL="342900" indent="-342900">
              <a:buFont typeface="Arial" panose="020B0604020202020204" pitchFamily="34" charset="0"/>
              <a:buChar char="•"/>
            </a:pPr>
            <a:r>
              <a:rPr kumimoji="1" lang="en-US" altLang="zh-CN" sz="2800" b="1" dirty="0" smtClean="0">
                <a:latin typeface="Times New Roman" charset="0"/>
                <a:ea typeface="Times New Roman" charset="0"/>
                <a:cs typeface="Times New Roman" charset="0"/>
              </a:rPr>
              <a:t>Quantitative Data Analysis</a:t>
            </a:r>
          </a:p>
          <a:p>
            <a:pPr marL="800100" lvl="1" indent="-342900">
              <a:buFont typeface="Arial" panose="020B0604020202020204" pitchFamily="34" charset="0"/>
              <a:buChar char="•"/>
            </a:pPr>
            <a:r>
              <a:rPr kumimoji="1" lang="en-US" altLang="zh-CN" sz="2400" dirty="0" smtClean="0">
                <a:latin typeface="Times New Roman" charset="0"/>
                <a:ea typeface="Times New Roman" charset="0"/>
                <a:cs typeface="Times New Roman" charset="0"/>
              </a:rPr>
              <a:t>Complete 3-month follow-up measurements</a:t>
            </a:r>
          </a:p>
          <a:p>
            <a:pPr marL="800100" lvl="1" indent="-342900">
              <a:buFont typeface="Arial" panose="020B0604020202020204" pitchFamily="34" charset="0"/>
              <a:buChar char="•"/>
            </a:pPr>
            <a:r>
              <a:rPr kumimoji="1" lang="en-US" altLang="zh-CN" sz="2400" dirty="0" smtClean="0">
                <a:latin typeface="Times New Roman" charset="0"/>
                <a:ea typeface="Times New Roman" charset="0"/>
                <a:cs typeface="Times New Roman" charset="0"/>
              </a:rPr>
              <a:t>Quantitatively analyze the efficacy</a:t>
            </a:r>
          </a:p>
          <a:p>
            <a:pPr marL="800100" lvl="1" indent="-342900">
              <a:buFont typeface="Arial" panose="020B0604020202020204" pitchFamily="34" charset="0"/>
              <a:buChar char="•"/>
            </a:pPr>
            <a:endParaRPr kumimoji="1" lang="en-US" altLang="zh-CN" sz="2400" dirty="0" smtClean="0">
              <a:latin typeface="Times New Roman" charset="0"/>
              <a:ea typeface="Times New Roman" charset="0"/>
              <a:cs typeface="Times New Roman" charset="0"/>
            </a:endParaRPr>
          </a:p>
          <a:p>
            <a:pPr marL="342900" indent="-342900">
              <a:buFont typeface="Arial" panose="020B0604020202020204" pitchFamily="34" charset="0"/>
              <a:buChar char="•"/>
            </a:pPr>
            <a:r>
              <a:rPr kumimoji="1" lang="en-US" altLang="zh-CN" sz="2800" b="1" dirty="0" smtClean="0">
                <a:latin typeface="Times New Roman" charset="0"/>
                <a:ea typeface="Times New Roman" charset="0"/>
                <a:cs typeface="Times New Roman" charset="0"/>
              </a:rPr>
              <a:t>Innovative Integration of Technology</a:t>
            </a:r>
          </a:p>
          <a:p>
            <a:pPr marL="800100" lvl="1" indent="-342900">
              <a:buFont typeface="Arial" panose="020B0604020202020204" pitchFamily="34" charset="0"/>
              <a:buChar char="•"/>
            </a:pPr>
            <a:r>
              <a:rPr kumimoji="1" lang="en-US" altLang="zh-CN" sz="2400" dirty="0" smtClean="0">
                <a:latin typeface="Times New Roman" charset="0"/>
                <a:ea typeface="Times New Roman" charset="0"/>
                <a:cs typeface="Times New Roman" charset="0"/>
              </a:rPr>
              <a:t>Develop an </a:t>
            </a:r>
            <a:r>
              <a:rPr kumimoji="1" lang="en-US" altLang="zh-CN" sz="2400" dirty="0">
                <a:latin typeface="Times New Roman" charset="0"/>
                <a:ea typeface="Times New Roman" charset="0"/>
                <a:cs typeface="Times New Roman" charset="0"/>
              </a:rPr>
              <a:t>application for CSMP </a:t>
            </a:r>
            <a:r>
              <a:rPr kumimoji="1" lang="en-US" altLang="zh-CN" sz="2400" dirty="0" smtClean="0">
                <a:latin typeface="Times New Roman" charset="0"/>
                <a:ea typeface="Times New Roman" charset="0"/>
                <a:cs typeface="Times New Roman" charset="0"/>
              </a:rPr>
              <a:t> </a:t>
            </a:r>
          </a:p>
          <a:p>
            <a:pPr marL="800100" lvl="1" indent="-342900">
              <a:buFont typeface="Arial" panose="020B0604020202020204" pitchFamily="34" charset="0"/>
              <a:buChar char="•"/>
            </a:pPr>
            <a:r>
              <a:rPr kumimoji="1" lang="en-US" altLang="zh-CN" sz="2400" dirty="0">
                <a:latin typeface="Times New Roman" charset="0"/>
                <a:ea typeface="Times New Roman" charset="0"/>
                <a:cs typeface="Times New Roman" charset="0"/>
              </a:rPr>
              <a:t>Co-designed App Development </a:t>
            </a:r>
            <a:endParaRPr kumimoji="1" lang="en-US" altLang="zh-CN" sz="2400" dirty="0" smtClean="0">
              <a:latin typeface="Times New Roman" charset="0"/>
              <a:ea typeface="Times New Roman" charset="0"/>
              <a:cs typeface="Times New Roman" charset="0"/>
            </a:endParaRPr>
          </a:p>
          <a:p>
            <a:pPr marL="1257300" lvl="2" indent="-342900">
              <a:buFont typeface="Arial" panose="020B0604020202020204" pitchFamily="34" charset="0"/>
              <a:buChar char="•"/>
            </a:pPr>
            <a:r>
              <a:rPr kumimoji="1" lang="en-US" altLang="zh-CN" sz="2000" dirty="0">
                <a:solidFill>
                  <a:schemeClr val="accent4">
                    <a:lumMod val="60000"/>
                    <a:lumOff val="40000"/>
                  </a:schemeClr>
                </a:solidFill>
                <a:latin typeface="Times New Roman" charset="0"/>
                <a:ea typeface="Times New Roman" charset="0"/>
                <a:cs typeface="Times New Roman" charset="0"/>
              </a:rPr>
              <a:t>Step 1: User Participatory Co-design Approach</a:t>
            </a:r>
          </a:p>
          <a:p>
            <a:pPr marL="1257300" lvl="2" indent="-342900">
              <a:buFont typeface="Arial" panose="020B0604020202020204" pitchFamily="34" charset="0"/>
              <a:buChar char="•"/>
            </a:pPr>
            <a:r>
              <a:rPr kumimoji="1" lang="en-US" altLang="zh-CN" sz="2000" dirty="0">
                <a:solidFill>
                  <a:schemeClr val="accent4">
                    <a:lumMod val="60000"/>
                    <a:lumOff val="40000"/>
                  </a:schemeClr>
                </a:solidFill>
                <a:latin typeface="Times New Roman" charset="0"/>
                <a:ea typeface="Times New Roman" charset="0"/>
                <a:cs typeface="Times New Roman" charset="0"/>
              </a:rPr>
              <a:t>Step 2: Alpha-Testing of the CSMP App prototype</a:t>
            </a:r>
          </a:p>
          <a:p>
            <a:pPr marL="1257300" lvl="2" indent="-342900">
              <a:buFont typeface="Arial" panose="020B0604020202020204" pitchFamily="34" charset="0"/>
              <a:buChar char="•"/>
            </a:pPr>
            <a:r>
              <a:rPr kumimoji="1" lang="en-US" altLang="zh-CN" sz="2000" dirty="0">
                <a:latin typeface="Times New Roman" charset="0"/>
                <a:ea typeface="Times New Roman" charset="0"/>
                <a:cs typeface="Times New Roman" charset="0"/>
              </a:rPr>
              <a:t>Step 3: Beta-Testing of the CSMP App </a:t>
            </a:r>
            <a:r>
              <a:rPr kumimoji="1" lang="en-US" altLang="zh-CN" sz="2000" dirty="0" smtClean="0">
                <a:latin typeface="Times New Roman" charset="0"/>
                <a:ea typeface="Times New Roman" charset="0"/>
                <a:cs typeface="Times New Roman" charset="0"/>
              </a:rPr>
              <a:t>prototype</a:t>
            </a:r>
            <a:r>
              <a:rPr kumimoji="1" lang="en-US" altLang="zh-CN" sz="2000" dirty="0">
                <a:latin typeface="Times New Roman" charset="0"/>
                <a:ea typeface="Times New Roman" charset="0"/>
                <a:cs typeface="Times New Roman" charset="0"/>
              </a:rPr>
              <a:t/>
            </a:r>
            <a:br>
              <a:rPr kumimoji="1" lang="en-US" altLang="zh-CN" sz="2000" dirty="0">
                <a:latin typeface="Times New Roman" charset="0"/>
                <a:ea typeface="Times New Roman" charset="0"/>
                <a:cs typeface="Times New Roman" charset="0"/>
              </a:rPr>
            </a:br>
            <a:endParaRPr kumimoji="1" lang="zh-CN" altLang="en-US" sz="2000" dirty="0">
              <a:latin typeface="Times New Roman" charset="0"/>
              <a:ea typeface="Times New Roman" charset="0"/>
              <a:cs typeface="Times New Roman"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5392" y="4109776"/>
            <a:ext cx="1788607" cy="148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812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p:nvPr/>
        </p:nvSpPr>
        <p:spPr>
          <a:xfrm>
            <a:off x="394066" y="381836"/>
            <a:ext cx="8064134" cy="13982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0" u="none" strike="noStrike" cap="none" dirty="0">
                <a:solidFill>
                  <a:schemeClr val="dk1"/>
                </a:solidFill>
                <a:latin typeface="Times New Roman" panose="02020603050405020304" pitchFamily="18" charset="0"/>
                <a:ea typeface="Arial"/>
                <a:cs typeface="Times New Roman" panose="02020603050405020304" pitchFamily="18" charset="0"/>
                <a:sym typeface="Arial"/>
              </a:rPr>
              <a:t>Preliminary </a:t>
            </a:r>
            <a:r>
              <a:rPr lang="en-US" sz="2800" b="1" i="0" u="none" strike="noStrike" cap="none" dirty="0" smtClean="0">
                <a:solidFill>
                  <a:schemeClr val="dk1"/>
                </a:solidFill>
                <a:latin typeface="Times New Roman" panose="02020603050405020304" pitchFamily="18" charset="0"/>
                <a:ea typeface="Arial"/>
                <a:cs typeface="Times New Roman" panose="02020603050405020304" pitchFamily="18" charset="0"/>
                <a:sym typeface="Arial"/>
              </a:rPr>
              <a:t>Findings with Co-designers</a:t>
            </a:r>
            <a:endParaRPr lang="en-US" sz="2000" b="0" i="0" u="none" strike="noStrike" cap="none" dirty="0" smtClean="0">
              <a:solidFill>
                <a:srgbClr val="1D1B10"/>
              </a:solidFill>
              <a:latin typeface="Times New Roman" panose="02020603050405020304" pitchFamily="18" charset="0"/>
              <a:ea typeface="Arial"/>
              <a:cs typeface="Times New Roman" panose="02020603050405020304" pitchFamily="18" charset="0"/>
              <a:sym typeface="Arial"/>
            </a:endParaRPr>
          </a:p>
          <a:p>
            <a:pPr marR="0" lvl="0" algn="l" rtl="0">
              <a:spcBef>
                <a:spcPts val="0"/>
              </a:spcBef>
              <a:spcAft>
                <a:spcPts val="0"/>
              </a:spcAft>
              <a:buClr>
                <a:srgbClr val="1D1B10"/>
              </a:buClr>
              <a:buSzPts val="2000"/>
            </a:pPr>
            <a:endParaRPr lang="en-US" sz="2000" b="0" i="0" u="none" strike="noStrike" cap="none" dirty="0" smtClean="0">
              <a:solidFill>
                <a:srgbClr val="1D1B10"/>
              </a:solidFill>
              <a:latin typeface="Arial"/>
              <a:ea typeface="Arial"/>
              <a:cs typeface="Arial"/>
              <a:sym typeface="Arial"/>
            </a:endParaRPr>
          </a:p>
          <a:p>
            <a:pPr marR="0" lvl="0" algn="l" rtl="0">
              <a:spcBef>
                <a:spcPts val="0"/>
              </a:spcBef>
              <a:spcAft>
                <a:spcPts val="0"/>
              </a:spcAft>
              <a:buClr>
                <a:srgbClr val="1D1B10"/>
              </a:buClr>
              <a:buSzPts val="2000"/>
            </a:pPr>
            <a:r>
              <a:rPr lang="en-US" sz="2400" b="0" i="0" u="none" strike="noStrike" cap="none" dirty="0" smtClean="0">
                <a:solidFill>
                  <a:srgbClr val="1D1B10"/>
                </a:solidFill>
                <a:latin typeface="Times New Roman" panose="02020603050405020304" pitchFamily="18" charset="0"/>
                <a:ea typeface="Arial"/>
                <a:cs typeface="Times New Roman" panose="02020603050405020304" pitchFamily="18" charset="0"/>
                <a:sym typeface="Arial"/>
              </a:rPr>
              <a:t>How </a:t>
            </a:r>
            <a:r>
              <a:rPr lang="en-US" sz="2400" b="0" i="0" u="none" strike="noStrike" cap="none" dirty="0">
                <a:solidFill>
                  <a:srgbClr val="1D1B10"/>
                </a:solidFill>
                <a:latin typeface="Times New Roman" panose="02020603050405020304" pitchFamily="18" charset="0"/>
                <a:ea typeface="Arial"/>
                <a:cs typeface="Times New Roman" panose="02020603050405020304" pitchFamily="18" charset="0"/>
                <a:sym typeface="Arial"/>
              </a:rPr>
              <a:t>to make the app engaging to users?</a:t>
            </a:r>
            <a:endParaRPr sz="2400" b="0" i="0" u="none" strike="noStrike" cap="none" dirty="0">
              <a:solidFill>
                <a:srgbClr val="1D1B10"/>
              </a:solidFill>
              <a:latin typeface="Times New Roman" panose="02020603050405020304" pitchFamily="18" charset="0"/>
              <a:ea typeface="Arial"/>
              <a:cs typeface="Times New Roman" panose="02020603050405020304" pitchFamily="18" charset="0"/>
              <a:sym typeface="Arial"/>
            </a:endParaRPr>
          </a:p>
          <a:p>
            <a:pPr marL="342900" marR="0" lvl="0" indent="-215900" algn="l" rtl="0">
              <a:lnSpc>
                <a:spcPct val="150000"/>
              </a:lnSpc>
              <a:spcBef>
                <a:spcPts val="0"/>
              </a:spcBef>
              <a:spcAft>
                <a:spcPts val="0"/>
              </a:spcAft>
              <a:buClr>
                <a:schemeClr val="dk1"/>
              </a:buClr>
              <a:buSzPts val="2000"/>
              <a:buFont typeface="Arial"/>
              <a:buNone/>
            </a:pPr>
            <a:endParaRPr sz="2000" b="0" i="0" u="none" strike="noStrike" cap="none" dirty="0">
              <a:solidFill>
                <a:srgbClr val="1D1B10"/>
              </a:solidFill>
              <a:latin typeface="Arial"/>
              <a:ea typeface="Arial"/>
              <a:cs typeface="Arial"/>
              <a:sym typeface="Arial"/>
            </a:endParaRPr>
          </a:p>
        </p:txBody>
      </p:sp>
      <p:pic>
        <p:nvPicPr>
          <p:cNvPr id="229" name="Shape 229"/>
          <p:cNvPicPr preferRelativeResize="0"/>
          <p:nvPr/>
        </p:nvPicPr>
        <p:blipFill rotWithShape="1">
          <a:blip r:embed="rId3">
            <a:alphaModFix/>
          </a:blip>
          <a:srcRect/>
          <a:stretch/>
        </p:blipFill>
        <p:spPr>
          <a:xfrm>
            <a:off x="7614737" y="3607841"/>
            <a:ext cx="1486558" cy="2029912"/>
          </a:xfrm>
          <a:prstGeom prst="rect">
            <a:avLst/>
          </a:prstGeom>
          <a:noFill/>
          <a:ln>
            <a:noFill/>
          </a:ln>
        </p:spPr>
      </p:pic>
      <p:grpSp>
        <p:nvGrpSpPr>
          <p:cNvPr id="230" name="Shape 230"/>
          <p:cNvGrpSpPr/>
          <p:nvPr/>
        </p:nvGrpSpPr>
        <p:grpSpPr>
          <a:xfrm>
            <a:off x="396209" y="1780118"/>
            <a:ext cx="6853712" cy="2731119"/>
            <a:chOff x="2143" y="14821"/>
            <a:chExt cx="6853712" cy="3163579"/>
          </a:xfrm>
        </p:grpSpPr>
        <p:sp>
          <p:nvSpPr>
            <p:cNvPr id="231" name="Shape 231"/>
            <p:cNvSpPr/>
            <p:nvPr/>
          </p:nvSpPr>
          <p:spPr>
            <a:xfrm>
              <a:off x="2143" y="14821"/>
              <a:ext cx="2089546" cy="835818"/>
            </a:xfrm>
            <a:prstGeom prst="rect">
              <a:avLst/>
            </a:prstGeom>
            <a:gradFill>
              <a:gsLst>
                <a:gs pos="0">
                  <a:srgbClr val="3E7FCD"/>
                </a:gs>
                <a:gs pos="100000">
                  <a:srgbClr val="96C0FF"/>
                </a:gs>
              </a:gsLst>
              <a:lin ang="16200000" scaled="0"/>
            </a:gradFill>
            <a:ln w="9525"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txBox="1"/>
            <p:nvPr/>
          </p:nvSpPr>
          <p:spPr>
            <a:xfrm>
              <a:off x="2143" y="14821"/>
              <a:ext cx="2089546" cy="835818"/>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None/>
              </a:pPr>
              <a:r>
                <a:rPr lang="en-US" sz="2400" b="0" i="0" u="none" strike="noStrike" cap="none">
                  <a:solidFill>
                    <a:schemeClr val="lt1"/>
                  </a:solidFill>
                  <a:latin typeface="Calibri"/>
                  <a:ea typeface="Calibri"/>
                  <a:cs typeface="Calibri"/>
                  <a:sym typeface="Calibri"/>
                </a:rPr>
                <a:t>Relevancy </a:t>
              </a:r>
              <a:endParaRPr sz="2400" b="0" i="0" u="none" strike="noStrike" cap="none">
                <a:solidFill>
                  <a:schemeClr val="lt1"/>
                </a:solidFill>
                <a:latin typeface="Calibri"/>
                <a:ea typeface="Calibri"/>
                <a:cs typeface="Calibri"/>
                <a:sym typeface="Calibri"/>
              </a:endParaRPr>
            </a:p>
          </p:txBody>
        </p:sp>
        <p:sp>
          <p:nvSpPr>
            <p:cNvPr id="233" name="Shape 233"/>
            <p:cNvSpPr/>
            <p:nvPr/>
          </p:nvSpPr>
          <p:spPr>
            <a:xfrm>
              <a:off x="2143" y="850640"/>
              <a:ext cx="2089546" cy="2327760"/>
            </a:xfrm>
            <a:prstGeom prst="rect">
              <a:avLst/>
            </a:prstGeom>
            <a:solidFill>
              <a:srgbClr val="CFD7E7">
                <a:alpha val="89803"/>
              </a:srgbClr>
            </a:solidFill>
            <a:ln w="9525"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 name="Shape 234"/>
            <p:cNvSpPr txBox="1"/>
            <p:nvPr/>
          </p:nvSpPr>
          <p:spPr>
            <a:xfrm>
              <a:off x="2143" y="850640"/>
              <a:ext cx="2089546" cy="2327760"/>
            </a:xfrm>
            <a:prstGeom prst="rect">
              <a:avLst/>
            </a:prstGeom>
            <a:noFill/>
            <a:ln>
              <a:noFill/>
            </a:ln>
          </p:spPr>
          <p:txBody>
            <a:bodyPr spcFirstLastPara="1" wrap="square" lIns="128000" tIns="128000" rIns="170675" bIns="192000" anchor="t" anchorCtr="0">
              <a:noAutofit/>
            </a:bodyPr>
            <a:lstStyle/>
            <a:p>
              <a:pPr marL="228600" marR="0" lvl="1" indent="-228600" algn="l" rtl="0">
                <a:lnSpc>
                  <a:spcPct val="90000"/>
                </a:lnSpc>
                <a:spcBef>
                  <a:spcPts val="0"/>
                </a:spcBef>
                <a:spcAft>
                  <a:spcPts val="0"/>
                </a:spcAft>
                <a:buClr>
                  <a:srgbClr val="1D1B10"/>
                </a:buClr>
                <a:buSzPts val="2400"/>
                <a:buFont typeface="Calibri"/>
                <a:buChar char="•"/>
              </a:pPr>
              <a:r>
                <a:rPr lang="en-US" sz="2000" b="0" i="0" u="none" strike="noStrike" cap="none" dirty="0">
                  <a:solidFill>
                    <a:srgbClr val="1D1B10"/>
                  </a:solidFill>
                  <a:latin typeface="Calibri"/>
                  <a:ea typeface="Calibri"/>
                  <a:cs typeface="Calibri"/>
                  <a:sym typeface="Calibri"/>
                </a:rPr>
                <a:t>Customized content</a:t>
              </a:r>
              <a:endParaRPr sz="2000" b="0" i="0" u="none" strike="noStrike" cap="none" dirty="0">
                <a:solidFill>
                  <a:srgbClr val="1D1B10"/>
                </a:solidFill>
                <a:latin typeface="Calibri"/>
                <a:ea typeface="Calibri"/>
                <a:cs typeface="Calibri"/>
                <a:sym typeface="Calibri"/>
              </a:endParaRPr>
            </a:p>
            <a:p>
              <a:pPr marL="228600" marR="0" lvl="1" indent="-228600" algn="l" rtl="0">
                <a:lnSpc>
                  <a:spcPct val="90000"/>
                </a:lnSpc>
                <a:spcBef>
                  <a:spcPts val="360"/>
                </a:spcBef>
                <a:spcAft>
                  <a:spcPts val="0"/>
                </a:spcAft>
                <a:buClr>
                  <a:srgbClr val="1D1B10"/>
                </a:buClr>
                <a:buSzPts val="2400"/>
                <a:buFont typeface="Calibri"/>
                <a:buChar char="•"/>
              </a:pPr>
              <a:r>
                <a:rPr lang="en-US" sz="2000" b="0" i="0" u="none" strike="noStrike" cap="none" dirty="0">
                  <a:solidFill>
                    <a:srgbClr val="1D1B10"/>
                  </a:solidFill>
                  <a:latin typeface="Calibri"/>
                  <a:ea typeface="Calibri"/>
                  <a:cs typeface="Calibri"/>
                  <a:sym typeface="Calibri"/>
                </a:rPr>
                <a:t>Enabling search</a:t>
              </a:r>
              <a:endParaRPr sz="2000" b="0" i="0" u="none" strike="noStrike" cap="none" dirty="0">
                <a:solidFill>
                  <a:srgbClr val="1D1B10"/>
                </a:solidFill>
                <a:latin typeface="Calibri"/>
                <a:ea typeface="Calibri"/>
                <a:cs typeface="Calibri"/>
                <a:sym typeface="Calibri"/>
              </a:endParaRPr>
            </a:p>
          </p:txBody>
        </p:sp>
        <p:sp>
          <p:nvSpPr>
            <p:cNvPr id="235" name="Shape 235"/>
            <p:cNvSpPr/>
            <p:nvPr/>
          </p:nvSpPr>
          <p:spPr>
            <a:xfrm>
              <a:off x="2384226" y="14821"/>
              <a:ext cx="2089546" cy="835818"/>
            </a:xfrm>
            <a:prstGeom prst="rect">
              <a:avLst/>
            </a:prstGeom>
            <a:gradFill>
              <a:gsLst>
                <a:gs pos="0">
                  <a:srgbClr val="3E7FCD"/>
                </a:gs>
                <a:gs pos="100000">
                  <a:srgbClr val="96C0FF"/>
                </a:gs>
              </a:gsLst>
              <a:lin ang="16200000" scaled="0"/>
            </a:gradFill>
            <a:ln w="9525"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txBox="1"/>
            <p:nvPr/>
          </p:nvSpPr>
          <p:spPr>
            <a:xfrm>
              <a:off x="2384226" y="14821"/>
              <a:ext cx="2089546" cy="835818"/>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None/>
              </a:pPr>
              <a:r>
                <a:rPr lang="en-US" sz="2400" b="0" i="0" u="none" strike="noStrike" cap="none">
                  <a:solidFill>
                    <a:schemeClr val="lt1"/>
                  </a:solidFill>
                  <a:latin typeface="Calibri"/>
                  <a:ea typeface="Calibri"/>
                  <a:cs typeface="Calibri"/>
                  <a:sym typeface="Calibri"/>
                </a:rPr>
                <a:t>Sharing</a:t>
              </a:r>
              <a:endParaRPr sz="2400" b="0" i="0" u="none" strike="noStrike" cap="none">
                <a:solidFill>
                  <a:schemeClr val="lt1"/>
                </a:solidFill>
                <a:latin typeface="Calibri"/>
                <a:ea typeface="Calibri"/>
                <a:cs typeface="Calibri"/>
                <a:sym typeface="Calibri"/>
              </a:endParaRPr>
            </a:p>
          </p:txBody>
        </p:sp>
        <p:sp>
          <p:nvSpPr>
            <p:cNvPr id="237" name="Shape 237"/>
            <p:cNvSpPr/>
            <p:nvPr/>
          </p:nvSpPr>
          <p:spPr>
            <a:xfrm>
              <a:off x="2384226" y="850640"/>
              <a:ext cx="2089546" cy="2327760"/>
            </a:xfrm>
            <a:prstGeom prst="rect">
              <a:avLst/>
            </a:prstGeom>
            <a:solidFill>
              <a:srgbClr val="CFD7E7">
                <a:alpha val="89803"/>
              </a:srgbClr>
            </a:solidFill>
            <a:ln w="9525"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txBox="1"/>
            <p:nvPr/>
          </p:nvSpPr>
          <p:spPr>
            <a:xfrm>
              <a:off x="2384226" y="850640"/>
              <a:ext cx="2089546" cy="2327760"/>
            </a:xfrm>
            <a:prstGeom prst="rect">
              <a:avLst/>
            </a:prstGeom>
            <a:noFill/>
            <a:ln>
              <a:noFill/>
            </a:ln>
          </p:spPr>
          <p:txBody>
            <a:bodyPr spcFirstLastPara="1" wrap="square" lIns="128000" tIns="128000" rIns="170675" bIns="192000" anchor="t" anchorCtr="0">
              <a:noAutofit/>
            </a:bodyPr>
            <a:lstStyle/>
            <a:p>
              <a:pPr marL="228600" marR="0" lvl="1" indent="-228600" algn="l" rtl="0">
                <a:lnSpc>
                  <a:spcPct val="90000"/>
                </a:lnSpc>
                <a:spcBef>
                  <a:spcPts val="0"/>
                </a:spcBef>
                <a:spcAft>
                  <a:spcPts val="0"/>
                </a:spcAft>
                <a:buClr>
                  <a:srgbClr val="1D1B10"/>
                </a:buClr>
                <a:buSzPts val="2400"/>
                <a:buFont typeface="Calibri"/>
                <a:buChar char="•"/>
              </a:pPr>
              <a:r>
                <a:rPr lang="en-US" sz="2000" b="0" i="0" u="none" strike="noStrike" cap="none" dirty="0">
                  <a:solidFill>
                    <a:srgbClr val="1D1B10"/>
                  </a:solidFill>
                  <a:latin typeface="Calibri"/>
                  <a:ea typeface="Calibri"/>
                  <a:cs typeface="Calibri"/>
                  <a:sym typeface="Calibri"/>
                </a:rPr>
                <a:t>Experiences as caregivers </a:t>
              </a:r>
              <a:endParaRPr sz="2000" b="0" i="0" u="none" strike="noStrike" cap="none" dirty="0">
                <a:solidFill>
                  <a:srgbClr val="1D1B10"/>
                </a:solidFill>
                <a:latin typeface="Calibri"/>
                <a:ea typeface="Calibri"/>
                <a:cs typeface="Calibri"/>
                <a:sym typeface="Calibri"/>
              </a:endParaRPr>
            </a:p>
            <a:p>
              <a:pPr marL="228600" marR="0" lvl="1" indent="-228600" algn="l" rtl="0">
                <a:lnSpc>
                  <a:spcPct val="90000"/>
                </a:lnSpc>
                <a:spcBef>
                  <a:spcPts val="360"/>
                </a:spcBef>
                <a:spcAft>
                  <a:spcPts val="0"/>
                </a:spcAft>
                <a:buClr>
                  <a:srgbClr val="1D1B10"/>
                </a:buClr>
                <a:buSzPts val="2400"/>
                <a:buFont typeface="Calibri"/>
                <a:buChar char="•"/>
              </a:pPr>
              <a:r>
                <a:rPr lang="en-US" sz="2000" b="0" i="0" u="none" strike="noStrike" cap="none" dirty="0">
                  <a:solidFill>
                    <a:srgbClr val="1D1B10"/>
                  </a:solidFill>
                  <a:latin typeface="Calibri"/>
                  <a:ea typeface="Calibri"/>
                  <a:cs typeface="Calibri"/>
                  <a:sym typeface="Calibri"/>
                </a:rPr>
                <a:t>Health knowledge</a:t>
              </a:r>
              <a:endParaRPr sz="2000" b="0" i="0" u="none" strike="noStrike" cap="none" dirty="0">
                <a:solidFill>
                  <a:srgbClr val="1D1B10"/>
                </a:solidFill>
                <a:latin typeface="Calibri"/>
                <a:ea typeface="Calibri"/>
                <a:cs typeface="Calibri"/>
                <a:sym typeface="Calibri"/>
              </a:endParaRPr>
            </a:p>
          </p:txBody>
        </p:sp>
        <p:sp>
          <p:nvSpPr>
            <p:cNvPr id="239" name="Shape 239"/>
            <p:cNvSpPr/>
            <p:nvPr/>
          </p:nvSpPr>
          <p:spPr>
            <a:xfrm>
              <a:off x="4766309" y="14821"/>
              <a:ext cx="2089546" cy="835818"/>
            </a:xfrm>
            <a:prstGeom prst="rect">
              <a:avLst/>
            </a:prstGeom>
            <a:gradFill>
              <a:gsLst>
                <a:gs pos="0">
                  <a:srgbClr val="3E7FCD"/>
                </a:gs>
                <a:gs pos="100000">
                  <a:srgbClr val="96C0FF"/>
                </a:gs>
              </a:gsLst>
              <a:lin ang="16200000" scaled="0"/>
            </a:gradFill>
            <a:ln w="9525"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 name="Shape 240"/>
            <p:cNvSpPr txBox="1"/>
            <p:nvPr/>
          </p:nvSpPr>
          <p:spPr>
            <a:xfrm>
              <a:off x="4766309" y="14821"/>
              <a:ext cx="2089546" cy="835818"/>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None/>
              </a:pPr>
              <a:r>
                <a:rPr lang="en-US" sz="2400" b="0" i="0" u="none" strike="noStrike" cap="none">
                  <a:solidFill>
                    <a:schemeClr val="lt1"/>
                  </a:solidFill>
                  <a:latin typeface="Calibri"/>
                  <a:ea typeface="Calibri"/>
                  <a:cs typeface="Calibri"/>
                  <a:sym typeface="Calibri"/>
                </a:rPr>
                <a:t>Notification</a:t>
              </a:r>
              <a:endParaRPr sz="2400" b="0" i="0" u="none" strike="noStrike" cap="none">
                <a:solidFill>
                  <a:schemeClr val="lt1"/>
                </a:solidFill>
                <a:latin typeface="Calibri"/>
                <a:ea typeface="Calibri"/>
                <a:cs typeface="Calibri"/>
                <a:sym typeface="Calibri"/>
              </a:endParaRPr>
            </a:p>
          </p:txBody>
        </p:sp>
        <p:sp>
          <p:nvSpPr>
            <p:cNvPr id="241" name="Shape 241"/>
            <p:cNvSpPr/>
            <p:nvPr/>
          </p:nvSpPr>
          <p:spPr>
            <a:xfrm>
              <a:off x="4766309" y="850640"/>
              <a:ext cx="2089546" cy="2327760"/>
            </a:xfrm>
            <a:prstGeom prst="rect">
              <a:avLst/>
            </a:prstGeom>
            <a:solidFill>
              <a:srgbClr val="CFD7E7">
                <a:alpha val="89803"/>
              </a:srgbClr>
            </a:solidFill>
            <a:ln w="9525"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txBox="1"/>
            <p:nvPr/>
          </p:nvSpPr>
          <p:spPr>
            <a:xfrm>
              <a:off x="4766309" y="850640"/>
              <a:ext cx="2089546" cy="2327760"/>
            </a:xfrm>
            <a:prstGeom prst="rect">
              <a:avLst/>
            </a:prstGeom>
            <a:noFill/>
            <a:ln>
              <a:noFill/>
            </a:ln>
          </p:spPr>
          <p:txBody>
            <a:bodyPr spcFirstLastPara="1" wrap="square" lIns="128000" tIns="128000" rIns="170675" bIns="192000" anchor="t" anchorCtr="0">
              <a:noAutofit/>
            </a:bodyPr>
            <a:lstStyle/>
            <a:p>
              <a:pPr marL="228600" marR="0" lvl="1" indent="-228600" algn="l" rtl="0">
                <a:lnSpc>
                  <a:spcPct val="90000"/>
                </a:lnSpc>
                <a:spcBef>
                  <a:spcPts val="0"/>
                </a:spcBef>
                <a:spcAft>
                  <a:spcPts val="0"/>
                </a:spcAft>
                <a:buClr>
                  <a:srgbClr val="1D1B10"/>
                </a:buClr>
                <a:buSzPts val="2400"/>
                <a:buFont typeface="Calibri"/>
                <a:buChar char="•"/>
              </a:pPr>
              <a:r>
                <a:rPr lang="en-US" sz="2000" b="0" i="0" u="none" strike="noStrike" cap="none" dirty="0">
                  <a:solidFill>
                    <a:srgbClr val="1D1B10"/>
                  </a:solidFill>
                  <a:latin typeface="Calibri"/>
                  <a:ea typeface="Calibri"/>
                  <a:cs typeface="Calibri"/>
                  <a:sym typeface="Calibri"/>
                </a:rPr>
                <a:t>Learning goal setting</a:t>
              </a:r>
              <a:endParaRPr sz="2000" b="0" i="0" u="none" strike="noStrike" cap="none" dirty="0">
                <a:solidFill>
                  <a:srgbClr val="1D1B10"/>
                </a:solidFill>
                <a:latin typeface="Calibri"/>
                <a:ea typeface="Calibri"/>
                <a:cs typeface="Calibri"/>
                <a:sym typeface="Calibri"/>
              </a:endParaRPr>
            </a:p>
            <a:p>
              <a:pPr marL="228600" marR="0" lvl="1" indent="-228600" algn="l" rtl="0">
                <a:lnSpc>
                  <a:spcPct val="90000"/>
                </a:lnSpc>
                <a:spcBef>
                  <a:spcPts val="360"/>
                </a:spcBef>
                <a:spcAft>
                  <a:spcPts val="0"/>
                </a:spcAft>
                <a:buClr>
                  <a:srgbClr val="1D1B10"/>
                </a:buClr>
                <a:buSzPts val="2400"/>
                <a:buFont typeface="Calibri"/>
                <a:buChar char="•"/>
              </a:pPr>
              <a:r>
                <a:rPr lang="en-US" sz="2000" b="0" i="0" u="none" strike="noStrike" cap="none" dirty="0">
                  <a:solidFill>
                    <a:srgbClr val="1D1B10"/>
                  </a:solidFill>
                  <a:latin typeface="Calibri"/>
                  <a:ea typeface="Calibri"/>
                  <a:cs typeface="Calibri"/>
                  <a:sym typeface="Calibri"/>
                </a:rPr>
                <a:t>Reminders </a:t>
              </a:r>
              <a:endParaRPr sz="2000" b="0" i="0" u="none" strike="noStrike" cap="none" dirty="0">
                <a:solidFill>
                  <a:srgbClr val="1D1B10"/>
                </a:solidFill>
                <a:latin typeface="Calibri"/>
                <a:ea typeface="Calibri"/>
                <a:cs typeface="Calibri"/>
                <a:sym typeface="Calibri"/>
              </a:endParaRPr>
            </a:p>
          </p:txBody>
        </p:sp>
      </p:grpSp>
      <p:sp>
        <p:nvSpPr>
          <p:cNvPr id="243" name="Shape 243"/>
          <p:cNvSpPr/>
          <p:nvPr/>
        </p:nvSpPr>
        <p:spPr>
          <a:xfrm>
            <a:off x="7614737" y="1640393"/>
            <a:ext cx="1486558" cy="1838929"/>
          </a:xfrm>
          <a:prstGeom prst="cloudCallout">
            <a:avLst>
              <a:gd name="adj1" fmla="val 30792"/>
              <a:gd name="adj2" fmla="val 51845"/>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rgbClr val="1D1B10"/>
                </a:solidFill>
                <a:latin typeface="Calibri"/>
                <a:ea typeface="Calibri"/>
                <a:cs typeface="Calibri"/>
                <a:sym typeface="Calibri"/>
              </a:rPr>
              <a:t>Make it fun! e.g., Cartoon</a:t>
            </a:r>
            <a:endParaRPr sz="1800" b="0" i="0" u="none" strike="noStrike" cap="none" dirty="0">
              <a:solidFill>
                <a:srgbClr val="1D1B10"/>
              </a:solidFill>
              <a:latin typeface="Calibri"/>
              <a:ea typeface="Calibri"/>
              <a:cs typeface="Calibri"/>
              <a:sym typeface="Calibri"/>
            </a:endParaRPr>
          </a:p>
        </p:txBody>
      </p:sp>
      <p:pic>
        <p:nvPicPr>
          <p:cNvPr id="244" name="Shape 244"/>
          <p:cNvPicPr preferRelativeResize="0"/>
          <p:nvPr/>
        </p:nvPicPr>
        <p:blipFill rotWithShape="1">
          <a:blip r:embed="rId4">
            <a:alphaModFix/>
          </a:blip>
          <a:srcRect/>
          <a:stretch/>
        </p:blipFill>
        <p:spPr>
          <a:xfrm>
            <a:off x="1502227" y="4682913"/>
            <a:ext cx="1061359" cy="913845"/>
          </a:xfrm>
          <a:prstGeom prst="rect">
            <a:avLst/>
          </a:prstGeom>
          <a:noFill/>
          <a:ln>
            <a:noFill/>
          </a:ln>
        </p:spPr>
      </p:pic>
      <p:sp>
        <p:nvSpPr>
          <p:cNvPr id="245" name="Shape 245"/>
          <p:cNvSpPr/>
          <p:nvPr/>
        </p:nvSpPr>
        <p:spPr>
          <a:xfrm>
            <a:off x="3153047" y="4827619"/>
            <a:ext cx="2284366" cy="833639"/>
          </a:xfrm>
          <a:prstGeom prst="wedgeEllipseCallout">
            <a:avLst>
              <a:gd name="adj1" fmla="val -76228"/>
              <a:gd name="adj2" fmla="val 1133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Training certificates  as rewards</a:t>
            </a: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770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p:tgtEl>
                                          <p:spTgt spid="22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43"/>
                                        </p:tgtEl>
                                        <p:attrNameLst>
                                          <p:attrName>style.visibility</p:attrName>
                                        </p:attrNameLst>
                                      </p:cBhvr>
                                      <p:to>
                                        <p:strVal val="visible"/>
                                      </p:to>
                                    </p:set>
                                    <p:anim calcmode="lin" valueType="num">
                                      <p:cBhvr additive="base">
                                        <p:cTn id="10" dur="500"/>
                                        <p:tgtEl>
                                          <p:spTgt spid="243"/>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45"/>
                                        </p:tgtEl>
                                        <p:attrNameLst>
                                          <p:attrName>style.visibility</p:attrName>
                                        </p:attrNameLst>
                                      </p:cBhvr>
                                      <p:to>
                                        <p:strVal val="visible"/>
                                      </p:to>
                                    </p:set>
                                    <p:anim calcmode="lin" valueType="num">
                                      <p:cBhvr additive="base">
                                        <p:cTn id="15" dur="500"/>
                                        <p:tgtEl>
                                          <p:spTgt spid="245"/>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44"/>
                                        </p:tgtEl>
                                        <p:attrNameLst>
                                          <p:attrName>style.visibility</p:attrName>
                                        </p:attrNameLst>
                                      </p:cBhvr>
                                      <p:to>
                                        <p:strVal val="visible"/>
                                      </p:to>
                                    </p:set>
                                    <p:anim calcmode="lin" valueType="num">
                                      <p:cBhvr additive="base">
                                        <p:cTn id="18" dur="500"/>
                                        <p:tgtEl>
                                          <p:spTgt spid="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p:nvPr/>
        </p:nvSpPr>
        <p:spPr>
          <a:xfrm>
            <a:off x="394066" y="210458"/>
            <a:ext cx="8064134" cy="1569660"/>
          </a:xfrm>
          <a:prstGeom prst="rect">
            <a:avLst/>
          </a:prstGeom>
          <a:noFill/>
          <a:ln>
            <a:noFill/>
          </a:ln>
        </p:spPr>
        <p:txBody>
          <a:bodyPr spcFirstLastPara="1" wrap="square" lIns="91425" tIns="45700" rIns="91425" bIns="45700" anchor="t" anchorCtr="0">
            <a:noAutofit/>
          </a:bodyPr>
          <a:lstStyle/>
          <a:p>
            <a:pPr marR="0" lvl="0" algn="l" rtl="0">
              <a:lnSpc>
                <a:spcPct val="150000"/>
              </a:lnSpc>
              <a:spcBef>
                <a:spcPts val="0"/>
              </a:spcBef>
              <a:spcAft>
                <a:spcPts val="0"/>
              </a:spcAft>
              <a:buClr>
                <a:srgbClr val="1D1B10"/>
              </a:buClr>
              <a:buSzPts val="2000"/>
            </a:pPr>
            <a:endParaRPr lang="en-US" sz="2000" b="0" i="0" u="none" strike="noStrike" cap="none" dirty="0" smtClean="0">
              <a:solidFill>
                <a:srgbClr val="1D1B10"/>
              </a:solidFill>
              <a:latin typeface="Arial"/>
              <a:ea typeface="Arial"/>
              <a:cs typeface="Arial"/>
              <a:sym typeface="Arial"/>
            </a:endParaRPr>
          </a:p>
          <a:p>
            <a:pPr marR="0" lvl="0" algn="l" rtl="0">
              <a:lnSpc>
                <a:spcPct val="150000"/>
              </a:lnSpc>
              <a:spcBef>
                <a:spcPts val="0"/>
              </a:spcBef>
              <a:spcAft>
                <a:spcPts val="0"/>
              </a:spcAft>
              <a:buClr>
                <a:srgbClr val="1D1B10"/>
              </a:buClr>
              <a:buSzPts val="2000"/>
            </a:pPr>
            <a:r>
              <a:rPr lang="en-US" sz="2400" b="0" i="0" u="none" strike="noStrike" cap="none" dirty="0" smtClean="0">
                <a:solidFill>
                  <a:srgbClr val="1D1B10"/>
                </a:solidFill>
                <a:latin typeface="Times New Roman" panose="02020603050405020304" pitchFamily="18" charset="0"/>
                <a:ea typeface="Arial"/>
                <a:cs typeface="Times New Roman" panose="02020603050405020304" pitchFamily="18" charset="0"/>
                <a:sym typeface="Arial"/>
              </a:rPr>
              <a:t>How </a:t>
            </a:r>
            <a:r>
              <a:rPr lang="en-US" sz="2400" b="0" i="0" u="none" strike="noStrike" cap="none" dirty="0">
                <a:solidFill>
                  <a:srgbClr val="1D1B10"/>
                </a:solidFill>
                <a:latin typeface="Times New Roman" panose="02020603050405020304" pitchFamily="18" charset="0"/>
                <a:ea typeface="Arial"/>
                <a:cs typeface="Times New Roman" panose="02020603050405020304" pitchFamily="18" charset="0"/>
                <a:sym typeface="Arial"/>
              </a:rPr>
              <a:t>to encourage health behavior?</a:t>
            </a:r>
            <a:endParaRPr sz="2400" b="0" i="0" u="none" strike="noStrike" cap="none" dirty="0">
              <a:solidFill>
                <a:srgbClr val="1D1B10"/>
              </a:solidFill>
              <a:latin typeface="Times New Roman" panose="02020603050405020304" pitchFamily="18" charset="0"/>
              <a:ea typeface="Arial"/>
              <a:cs typeface="Times New Roman" panose="02020603050405020304" pitchFamily="18" charset="0"/>
              <a:sym typeface="Arial"/>
            </a:endParaRPr>
          </a:p>
          <a:p>
            <a:pPr marL="342900" marR="0" lvl="0" indent="-215900" algn="l" rtl="0">
              <a:lnSpc>
                <a:spcPct val="150000"/>
              </a:lnSpc>
              <a:spcBef>
                <a:spcPts val="0"/>
              </a:spcBef>
              <a:spcAft>
                <a:spcPts val="0"/>
              </a:spcAft>
              <a:buClr>
                <a:schemeClr val="dk1"/>
              </a:buClr>
              <a:buSzPts val="2000"/>
              <a:buFont typeface="Arial"/>
              <a:buNone/>
            </a:pPr>
            <a:endParaRPr sz="2000" b="0" i="0" u="none" strike="noStrike" cap="none" dirty="0">
              <a:solidFill>
                <a:srgbClr val="1D1B10"/>
              </a:solidFill>
              <a:latin typeface="Arial"/>
              <a:ea typeface="Arial"/>
              <a:cs typeface="Arial"/>
              <a:sym typeface="Arial"/>
            </a:endParaRPr>
          </a:p>
        </p:txBody>
      </p:sp>
      <p:pic>
        <p:nvPicPr>
          <p:cNvPr id="252" name="Shape 252"/>
          <p:cNvPicPr preferRelativeResize="0"/>
          <p:nvPr/>
        </p:nvPicPr>
        <p:blipFill rotWithShape="1">
          <a:blip r:embed="rId3">
            <a:alphaModFix/>
          </a:blip>
          <a:srcRect/>
          <a:stretch/>
        </p:blipFill>
        <p:spPr>
          <a:xfrm>
            <a:off x="914399" y="2242013"/>
            <a:ext cx="3739243" cy="3303179"/>
          </a:xfrm>
          <a:prstGeom prst="rect">
            <a:avLst/>
          </a:prstGeom>
          <a:noFill/>
          <a:ln>
            <a:noFill/>
          </a:ln>
        </p:spPr>
      </p:pic>
      <p:pic>
        <p:nvPicPr>
          <p:cNvPr id="253" name="Shape 253"/>
          <p:cNvPicPr preferRelativeResize="0"/>
          <p:nvPr/>
        </p:nvPicPr>
        <p:blipFill rotWithShape="1">
          <a:blip r:embed="rId4">
            <a:alphaModFix/>
          </a:blip>
          <a:srcRect/>
          <a:stretch/>
        </p:blipFill>
        <p:spPr>
          <a:xfrm>
            <a:off x="5547138" y="2327368"/>
            <a:ext cx="3320532" cy="2665164"/>
          </a:xfrm>
          <a:prstGeom prst="rect">
            <a:avLst/>
          </a:prstGeom>
          <a:noFill/>
          <a:ln>
            <a:noFill/>
          </a:ln>
        </p:spPr>
      </p:pic>
      <p:sp>
        <p:nvSpPr>
          <p:cNvPr id="254" name="Shape 254"/>
          <p:cNvSpPr txBox="1"/>
          <p:nvPr/>
        </p:nvSpPr>
        <p:spPr>
          <a:xfrm>
            <a:off x="1127761" y="1456952"/>
            <a:ext cx="3298372"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dirty="0">
                <a:solidFill>
                  <a:srgbClr val="1D1B10"/>
                </a:solidFill>
                <a:latin typeface="Times New Roman" panose="02020603050405020304" pitchFamily="18" charset="0"/>
                <a:ea typeface="Calibri"/>
                <a:cs typeface="Times New Roman" panose="02020603050405020304" pitchFamily="18" charset="0"/>
                <a:sym typeface="Calibri"/>
              </a:rPr>
              <a:t>Record health behavior and provide feedback</a:t>
            </a:r>
            <a:endParaRPr sz="2000" b="0" i="0" u="none" strike="noStrike" cap="none" dirty="0">
              <a:solidFill>
                <a:srgbClr val="1D1B10"/>
              </a:solidFill>
              <a:latin typeface="Times New Roman" panose="02020603050405020304" pitchFamily="18" charset="0"/>
              <a:ea typeface="Calibri"/>
              <a:cs typeface="Times New Roman" panose="02020603050405020304" pitchFamily="18" charset="0"/>
              <a:sym typeface="Calibri"/>
            </a:endParaRPr>
          </a:p>
        </p:txBody>
      </p:sp>
      <p:sp>
        <p:nvSpPr>
          <p:cNvPr id="255" name="Shape 255"/>
          <p:cNvSpPr txBox="1"/>
          <p:nvPr/>
        </p:nvSpPr>
        <p:spPr>
          <a:xfrm>
            <a:off x="5159828" y="1456952"/>
            <a:ext cx="3298372"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dirty="0">
                <a:solidFill>
                  <a:srgbClr val="1D1B10"/>
                </a:solidFill>
                <a:latin typeface="Times New Roman" panose="02020603050405020304" pitchFamily="18" charset="0"/>
                <a:ea typeface="Calibri"/>
                <a:cs typeface="Times New Roman" panose="02020603050405020304" pitchFamily="18" charset="0"/>
                <a:sym typeface="Calibri"/>
              </a:rPr>
              <a:t>Online coaching</a:t>
            </a:r>
            <a:endParaRPr sz="2000" b="0" i="0" u="none" strike="noStrike" cap="none" dirty="0">
              <a:solidFill>
                <a:srgbClr val="1D1B10"/>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1779868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216" y="2210637"/>
            <a:ext cx="2351313" cy="339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4860" y="296879"/>
            <a:ext cx="2379139"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386" y="2210638"/>
            <a:ext cx="2212958" cy="339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96879"/>
            <a:ext cx="2301073" cy="4116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31701" y="65184"/>
            <a:ext cx="4441372" cy="2000548"/>
          </a:xfrm>
          <a:prstGeom prst="rect">
            <a:avLst/>
          </a:prstGeom>
        </p:spPr>
        <p:txBody>
          <a:bodyPr wrap="square">
            <a:spAutoFit/>
          </a:bodyPr>
          <a:lstStyle/>
          <a:p>
            <a:r>
              <a:rPr kumimoji="1" lang="en-US" altLang="zh-CN" sz="2400" dirty="0" smtClean="0">
                <a:solidFill>
                  <a:srgbClr val="990000"/>
                </a:solidFill>
                <a:latin typeface="Times New Roman" charset="0"/>
                <a:ea typeface="Times New Roman" charset="0"/>
                <a:cs typeface="Times New Roman" charset="0"/>
              </a:rPr>
              <a:t>Functions </a:t>
            </a:r>
            <a:r>
              <a:rPr kumimoji="1" lang="en-US" altLang="zh-CN" sz="2400" dirty="0">
                <a:solidFill>
                  <a:srgbClr val="990000"/>
                </a:solidFill>
                <a:latin typeface="Times New Roman" charset="0"/>
                <a:ea typeface="Times New Roman" charset="0"/>
                <a:cs typeface="Times New Roman" charset="0"/>
              </a:rPr>
              <a:t>besides the curriculum</a:t>
            </a:r>
            <a:endParaRPr kumimoji="1" lang="zh-CN" altLang="en-US" sz="2400" dirty="0">
              <a:solidFill>
                <a:srgbClr val="990000"/>
              </a:solidFill>
              <a:latin typeface="Times New Roman" charset="0"/>
              <a:ea typeface="Times New Roman" charset="0"/>
              <a:cs typeface="Times New Roman" charset="0"/>
            </a:endParaRPr>
          </a:p>
          <a:p>
            <a:pPr marL="342900" indent="-342900">
              <a:buFont typeface="Arial" panose="020B0604020202020204" pitchFamily="34" charset="0"/>
              <a:buChar char="•"/>
            </a:pPr>
            <a:r>
              <a:rPr kumimoji="1" lang="en-US" altLang="zh-CN" sz="2000" dirty="0">
                <a:solidFill>
                  <a:srgbClr val="990000"/>
                </a:solidFill>
                <a:latin typeface="Times New Roman" charset="0"/>
                <a:ea typeface="Times New Roman" charset="0"/>
                <a:cs typeface="Times New Roman" charset="0"/>
              </a:rPr>
              <a:t>Searching (e.g. disease knowledge)</a:t>
            </a:r>
          </a:p>
          <a:p>
            <a:pPr marL="342900" indent="-342900">
              <a:buFont typeface="Arial" panose="020B0604020202020204" pitchFamily="34" charset="0"/>
              <a:buChar char="•"/>
            </a:pPr>
            <a:r>
              <a:rPr kumimoji="1" lang="en-US" altLang="zh-CN" sz="2000" dirty="0">
                <a:solidFill>
                  <a:srgbClr val="990000"/>
                </a:solidFill>
                <a:latin typeface="Times New Roman" charset="0"/>
                <a:ea typeface="Times New Roman" charset="0"/>
                <a:cs typeface="Times New Roman" charset="0"/>
              </a:rPr>
              <a:t>Connecting peer support</a:t>
            </a:r>
            <a:endParaRPr kumimoji="1" lang="zh-CN" altLang="en-US" sz="2000" dirty="0">
              <a:solidFill>
                <a:srgbClr val="990000"/>
              </a:solidFill>
              <a:latin typeface="Times New Roman" charset="0"/>
              <a:ea typeface="Times New Roman" charset="0"/>
              <a:cs typeface="Times New Roman" charset="0"/>
            </a:endParaRPr>
          </a:p>
          <a:p>
            <a:pPr marL="342900" indent="-342900">
              <a:buFont typeface="Arial" panose="020B0604020202020204" pitchFamily="34" charset="0"/>
              <a:buChar char="•"/>
            </a:pPr>
            <a:r>
              <a:rPr kumimoji="1" lang="en-US" altLang="zh-CN" sz="2000" dirty="0">
                <a:solidFill>
                  <a:srgbClr val="990000"/>
                </a:solidFill>
                <a:latin typeface="Times New Roman" charset="0"/>
                <a:ea typeface="Times New Roman" charset="0"/>
                <a:cs typeface="Times New Roman" charset="0"/>
              </a:rPr>
              <a:t>Tracking health behaviors</a:t>
            </a:r>
            <a:endParaRPr kumimoji="1" lang="zh-CN" altLang="en-US" sz="2000" dirty="0">
              <a:solidFill>
                <a:srgbClr val="990000"/>
              </a:solidFill>
              <a:latin typeface="Times New Roman" charset="0"/>
              <a:ea typeface="Times New Roman" charset="0"/>
              <a:cs typeface="Times New Roman" charset="0"/>
            </a:endParaRPr>
          </a:p>
          <a:p>
            <a:pPr marL="342900" indent="-342900">
              <a:buFont typeface="Arial" panose="020B0604020202020204" pitchFamily="34" charset="0"/>
              <a:buChar char="•"/>
            </a:pPr>
            <a:r>
              <a:rPr kumimoji="1" lang="en-US" altLang="zh-CN" sz="2000" dirty="0">
                <a:solidFill>
                  <a:srgbClr val="990000"/>
                </a:solidFill>
                <a:latin typeface="Times New Roman" charset="0"/>
                <a:ea typeface="Times New Roman" charset="0"/>
                <a:cs typeface="Times New Roman" charset="0"/>
              </a:rPr>
              <a:t>Online coaching/tutoring</a:t>
            </a:r>
          </a:p>
          <a:p>
            <a:pPr marL="342900" indent="-342900">
              <a:buFont typeface="Arial" panose="020B0604020202020204" pitchFamily="34" charset="0"/>
              <a:buChar char="•"/>
            </a:pPr>
            <a:r>
              <a:rPr kumimoji="1" lang="en-US" altLang="zh-CN" sz="2000" dirty="0">
                <a:solidFill>
                  <a:srgbClr val="990000"/>
                </a:solidFill>
                <a:latin typeface="Times New Roman" charset="0"/>
                <a:ea typeface="Times New Roman" charset="0"/>
                <a:cs typeface="Times New Roman" charset="0"/>
              </a:rPr>
              <a:t>Push notifications, etc.</a:t>
            </a:r>
            <a:endParaRPr kumimoji="1" lang="zh-CN" altLang="en-US" sz="3200" dirty="0">
              <a:solidFill>
                <a:srgbClr val="99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885667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5" name="TextBox 4"/>
          <p:cNvSpPr txBox="1"/>
          <p:nvPr/>
        </p:nvSpPr>
        <p:spPr>
          <a:xfrm>
            <a:off x="1378103" y="388910"/>
            <a:ext cx="6166725" cy="584775"/>
          </a:xfrm>
          <a:prstGeom prst="rect">
            <a:avLst/>
          </a:prstGeom>
          <a:noFill/>
        </p:spPr>
        <p:txBody>
          <a:bodyPr wrap="square" rtlCol="0">
            <a:spAutoFit/>
          </a:bodyPr>
          <a:lstStyle/>
          <a:p>
            <a:pPr algn="ctr"/>
            <a:r>
              <a:rPr kumimoji="1" lang="en-US" altLang="zh-CN" sz="3200" b="1" dirty="0" smtClean="0">
                <a:latin typeface="Times New Roman" charset="0"/>
                <a:ea typeface="Times New Roman" charset="0"/>
                <a:cs typeface="Times New Roman" charset="0"/>
              </a:rPr>
              <a:t>Future Work</a:t>
            </a:r>
            <a:endParaRPr kumimoji="1" lang="zh-CN" altLang="en-US" sz="3200" b="1" dirty="0">
              <a:latin typeface="Times New Roman" charset="0"/>
              <a:ea typeface="Times New Roman" charset="0"/>
              <a:cs typeface="Times New Roman" charset="0"/>
            </a:endParaRPr>
          </a:p>
        </p:txBody>
      </p:sp>
      <p:pic>
        <p:nvPicPr>
          <p:cNvPr id="6" name="Shape 253"/>
          <p:cNvPicPr preferRelativeResize="0"/>
          <p:nvPr/>
        </p:nvPicPr>
        <p:blipFill rotWithShape="1">
          <a:blip r:embed="rId3">
            <a:alphaModFix/>
          </a:blip>
          <a:srcRect/>
          <a:stretch/>
        </p:blipFill>
        <p:spPr>
          <a:xfrm>
            <a:off x="2029766" y="3486778"/>
            <a:ext cx="1755808" cy="2133836"/>
          </a:xfrm>
          <a:prstGeom prst="rect">
            <a:avLst/>
          </a:prstGeom>
          <a:noFill/>
          <a:ln>
            <a:noFill/>
          </a:ln>
        </p:spPr>
      </p:pic>
      <p:sp>
        <p:nvSpPr>
          <p:cNvPr id="3" name="Rectangle 2"/>
          <p:cNvSpPr/>
          <p:nvPr/>
        </p:nvSpPr>
        <p:spPr>
          <a:xfrm>
            <a:off x="391884" y="1139526"/>
            <a:ext cx="8541099" cy="2246769"/>
          </a:xfrm>
          <a:prstGeom prst="rect">
            <a:avLst/>
          </a:prstGeom>
        </p:spPr>
        <p:txBody>
          <a:bodyPr wrap="square">
            <a:spAutoFit/>
          </a:bodyPr>
          <a:lstStyle/>
          <a:p>
            <a:pPr marL="274320" indent="-274320">
              <a:buFont typeface="Arial" panose="020B0604020202020204" pitchFamily="34" charset="0"/>
              <a:buChar char="•"/>
            </a:pPr>
            <a:r>
              <a:rPr lang="en-US" altLang="zh-CN" sz="2800" dirty="0" smtClean="0">
                <a:latin typeface="Times New Roman" charset="0"/>
                <a:ea typeface="Times New Roman" charset="0"/>
                <a:cs typeface="Times New Roman" charset="0"/>
              </a:rPr>
              <a:t>Improve program and research design, </a:t>
            </a:r>
            <a:r>
              <a:rPr lang="en-US" altLang="zh-CN" sz="2800" dirty="0">
                <a:latin typeface="Times New Roman" charset="0"/>
                <a:ea typeface="Times New Roman" charset="0"/>
                <a:cs typeface="Times New Roman" charset="0"/>
              </a:rPr>
              <a:t>including </a:t>
            </a:r>
            <a:r>
              <a:rPr lang="en-US" altLang="zh-CN" sz="2800" dirty="0" smtClean="0">
                <a:latin typeface="Times New Roman" charset="0"/>
                <a:ea typeface="Times New Roman" charset="0"/>
                <a:cs typeface="Times New Roman" charset="0"/>
              </a:rPr>
              <a:t>the Beta-Testing </a:t>
            </a:r>
            <a:r>
              <a:rPr lang="en-US" altLang="zh-CN" sz="2800" dirty="0">
                <a:latin typeface="Times New Roman" charset="0"/>
                <a:ea typeface="Times New Roman" charset="0"/>
                <a:cs typeface="Times New Roman" charset="0"/>
              </a:rPr>
              <a:t>of the CSMP App prototype</a:t>
            </a:r>
          </a:p>
          <a:p>
            <a:pPr marL="274320" indent="-274320">
              <a:buFont typeface="Arial" panose="020B0604020202020204" pitchFamily="34" charset="0"/>
              <a:buChar char="•"/>
            </a:pPr>
            <a:r>
              <a:rPr lang="en-US" altLang="zh-CN" sz="2800" dirty="0" smtClean="0">
                <a:latin typeface="Times New Roman" charset="0"/>
                <a:ea typeface="Times New Roman" charset="0"/>
                <a:cs typeface="Times New Roman" charset="0"/>
              </a:rPr>
              <a:t>Upgrade the research to a larger scale</a:t>
            </a:r>
          </a:p>
          <a:p>
            <a:pPr marL="274320" indent="-274320">
              <a:buFont typeface="Arial" panose="020B0604020202020204" pitchFamily="34" charset="0"/>
              <a:buChar char="•"/>
            </a:pPr>
            <a:r>
              <a:rPr lang="en-US" altLang="zh-CN" sz="2800" dirty="0" smtClean="0">
                <a:latin typeface="Times New Roman" charset="0"/>
                <a:ea typeface="Times New Roman" charset="0"/>
                <a:cs typeface="Times New Roman" charset="0"/>
              </a:rPr>
              <a:t>Make comparison between in-person training, online training and control group</a:t>
            </a:r>
            <a:endParaRPr lang="en-US" sz="2800" dirty="0">
              <a:latin typeface="Times New Roman" charset="0"/>
              <a:ea typeface="Times New Roman" charset="0"/>
              <a:cs typeface="Times New Roman"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9613" y="3846945"/>
            <a:ext cx="3279775"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870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22495" y="332029"/>
            <a:ext cx="6166725" cy="584775"/>
          </a:xfrm>
          <a:prstGeom prst="rect">
            <a:avLst/>
          </a:prstGeom>
          <a:noFill/>
        </p:spPr>
        <p:txBody>
          <a:bodyPr wrap="square" rtlCol="0">
            <a:spAutoFit/>
          </a:bodyPr>
          <a:lstStyle/>
          <a:p>
            <a:pPr algn="ctr"/>
            <a:r>
              <a:rPr lang="en-US" altLang="zh-CN" sz="3200" b="1" dirty="0">
                <a:latin typeface="Times New Roman" charset="0"/>
                <a:ea typeface="Times New Roman" charset="0"/>
                <a:cs typeface="Times New Roman" charset="0"/>
              </a:rPr>
              <a:t>Research </a:t>
            </a:r>
            <a:r>
              <a:rPr lang="en-US" altLang="zh-CN" sz="3200" b="1" dirty="0" smtClean="0">
                <a:latin typeface="Times New Roman" charset="0"/>
                <a:ea typeface="Times New Roman" charset="0"/>
                <a:cs typeface="Times New Roman" charset="0"/>
              </a:rPr>
              <a:t>Background</a:t>
            </a:r>
            <a:endParaRPr kumimoji="1" lang="zh-CN" altLang="en-US" sz="3200" b="1" dirty="0">
              <a:latin typeface="Times New Roman" charset="0"/>
              <a:ea typeface="Times New Roman" charset="0"/>
              <a:cs typeface="Times New Roman" charset="0"/>
            </a:endParaRPr>
          </a:p>
        </p:txBody>
      </p:sp>
      <p:sp>
        <p:nvSpPr>
          <p:cNvPr id="4" name="Content Placeholder 3"/>
          <p:cNvSpPr>
            <a:spLocks noGrp="1"/>
          </p:cNvSpPr>
          <p:nvPr>
            <p:ph idx="1"/>
          </p:nvPr>
        </p:nvSpPr>
        <p:spPr>
          <a:xfrm>
            <a:off x="377171" y="916804"/>
            <a:ext cx="8555813" cy="3958484"/>
          </a:xfrm>
        </p:spPr>
        <p:txBody>
          <a:bodyPr/>
          <a:lstStyle/>
          <a:p>
            <a:pPr marL="182880" indent="-182880">
              <a:spcBef>
                <a:spcPts val="0"/>
              </a:spcBef>
            </a:pPr>
            <a:r>
              <a:rPr kumimoji="1" lang="en-US" altLang="zh-CN" sz="2400" dirty="0" smtClean="0">
                <a:solidFill>
                  <a:srgbClr val="7030A0"/>
                </a:solidFill>
                <a:latin typeface="Times New Roman" charset="0"/>
                <a:ea typeface="Times New Roman" charset="0"/>
                <a:cs typeface="Times New Roman" charset="0"/>
              </a:rPr>
              <a:t>Caregivers</a:t>
            </a:r>
          </a:p>
          <a:p>
            <a:pPr marL="365760" lvl="1" indent="-274320"/>
            <a:r>
              <a:rPr kumimoji="1" lang="en-US" altLang="zh-CN" sz="2200" dirty="0" smtClean="0">
                <a:latin typeface="Times New Roman" charset="0"/>
                <a:ea typeface="Times New Roman" charset="0"/>
                <a:cs typeface="Times New Roman" charset="0"/>
              </a:rPr>
              <a:t>Society increasingly demands caregivers </a:t>
            </a:r>
          </a:p>
          <a:p>
            <a:pPr marL="365760" lvl="1" indent="-274320"/>
            <a:r>
              <a:rPr kumimoji="1" lang="en-US" altLang="zh-CN" sz="2200" dirty="0" smtClean="0">
                <a:latin typeface="Times New Roman" charset="0"/>
                <a:ea typeface="Times New Roman" charset="0"/>
                <a:cs typeface="Times New Roman" charset="0"/>
              </a:rPr>
              <a:t>Caregiving is linked with an array of negative biopsychosocial symptoms </a:t>
            </a:r>
          </a:p>
          <a:p>
            <a:pPr marL="365760" lvl="1" indent="-274320"/>
            <a:r>
              <a:rPr kumimoji="1" lang="en-US" altLang="zh-CN" sz="2200" dirty="0">
                <a:latin typeface="Times New Roman" charset="0"/>
                <a:ea typeface="Times New Roman" charset="0"/>
                <a:cs typeface="Times New Roman" charset="0"/>
              </a:rPr>
              <a:t>I</a:t>
            </a:r>
            <a:r>
              <a:rPr kumimoji="1" lang="en-US" altLang="zh-CN" sz="2200" dirty="0" smtClean="0">
                <a:latin typeface="Times New Roman" charset="0"/>
                <a:ea typeface="Times New Roman" charset="0"/>
                <a:cs typeface="Times New Roman" charset="0"/>
              </a:rPr>
              <a:t>nterventions for immigrant caregivers are limited</a:t>
            </a:r>
          </a:p>
          <a:p>
            <a:pPr marL="182880" indent="-182880">
              <a:spcBef>
                <a:spcPts val="600"/>
              </a:spcBef>
            </a:pPr>
            <a:r>
              <a:rPr kumimoji="1" lang="en-US" altLang="zh-CN" sz="2400" dirty="0">
                <a:solidFill>
                  <a:srgbClr val="7030A0"/>
                </a:solidFill>
                <a:latin typeface="Times New Roman" charset="0"/>
                <a:ea typeface="Times New Roman" charset="0"/>
                <a:cs typeface="Times New Roman" charset="0"/>
              </a:rPr>
              <a:t>Chinese Americans (CA</a:t>
            </a:r>
            <a:r>
              <a:rPr kumimoji="1" lang="en-US" altLang="zh-CN" sz="2400" dirty="0" smtClean="0">
                <a:solidFill>
                  <a:srgbClr val="7030A0"/>
                </a:solidFill>
                <a:latin typeface="Times New Roman" charset="0"/>
                <a:ea typeface="Times New Roman" charset="0"/>
                <a:cs typeface="Times New Roman" charset="0"/>
              </a:rPr>
              <a:t>)</a:t>
            </a:r>
          </a:p>
          <a:p>
            <a:pPr marL="365760" lvl="1" indent="-274320"/>
            <a:r>
              <a:rPr kumimoji="1" lang="en-US" altLang="zh-CN" sz="2200" dirty="0">
                <a:latin typeface="Times New Roman" charset="0"/>
                <a:ea typeface="Times New Roman" charset="0"/>
                <a:cs typeface="Times New Roman" charset="0"/>
              </a:rPr>
              <a:t>Number of CA growing in a fast pace</a:t>
            </a:r>
          </a:p>
          <a:p>
            <a:pPr marL="365760" lvl="1" indent="-274320"/>
            <a:r>
              <a:rPr kumimoji="1" lang="en-US" altLang="zh-CN" sz="2200" dirty="0">
                <a:latin typeface="Times New Roman" charset="0"/>
                <a:ea typeface="Times New Roman" charset="0"/>
                <a:cs typeface="Times New Roman" charset="0"/>
              </a:rPr>
              <a:t>Most older CA are foreign born</a:t>
            </a:r>
          </a:p>
          <a:p>
            <a:pPr marL="365760" lvl="1" indent="-274320"/>
            <a:r>
              <a:rPr kumimoji="1" lang="en-US" altLang="zh-CN" sz="2200" dirty="0">
                <a:latin typeface="Times New Roman" charset="0"/>
                <a:ea typeface="Times New Roman" charset="0"/>
                <a:cs typeface="Times New Roman" charset="0"/>
              </a:rPr>
              <a:t>Chinese caregivers suffer from depression, anxiety disorders, and caregiving-related stress</a:t>
            </a:r>
          </a:p>
          <a:p>
            <a:pPr marL="365760" lvl="1" indent="-274320"/>
            <a:r>
              <a:rPr kumimoji="1" lang="en-US" altLang="zh-CN" sz="2200" dirty="0" smtClean="0">
                <a:latin typeface="Times New Roman" charset="0"/>
                <a:ea typeface="Times New Roman" charset="0"/>
                <a:cs typeface="Times New Roman" charset="0"/>
              </a:rPr>
              <a:t>Other </a:t>
            </a:r>
            <a:r>
              <a:rPr kumimoji="1" lang="en-US" altLang="zh-CN" sz="2200" dirty="0">
                <a:latin typeface="Times New Roman" charset="0"/>
                <a:ea typeface="Times New Roman" charset="0"/>
                <a:cs typeface="Times New Roman" charset="0"/>
              </a:rPr>
              <a:t>challenges include navigating health care system and obtaining resources and support</a:t>
            </a:r>
          </a:p>
          <a:p>
            <a:pPr lvl="1"/>
            <a:endParaRPr kumimoji="1" lang="en-US" altLang="zh-CN" sz="2400" dirty="0">
              <a:latin typeface="Times New Roman" charset="0"/>
              <a:ea typeface="Times New Roman" charset="0"/>
              <a:cs typeface="Times New Roman" charset="0"/>
            </a:endParaRPr>
          </a:p>
          <a:p>
            <a:endParaRPr kumimoji="1" lang="en-US" altLang="zh-CN" dirty="0" smtClean="0">
              <a:latin typeface="Times New Roman" charset="0"/>
              <a:ea typeface="Times New Roman" charset="0"/>
              <a:cs typeface="Times New Roman"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941" y="2542233"/>
            <a:ext cx="2090057" cy="1370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831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5883" y="428348"/>
            <a:ext cx="6166725" cy="584775"/>
          </a:xfrm>
          <a:prstGeom prst="rect">
            <a:avLst/>
          </a:prstGeom>
          <a:noFill/>
        </p:spPr>
        <p:txBody>
          <a:bodyPr wrap="square" rtlCol="0">
            <a:spAutoFit/>
          </a:bodyPr>
          <a:lstStyle/>
          <a:p>
            <a:pPr algn="ctr"/>
            <a:r>
              <a:rPr kumimoji="1" lang="en-US" altLang="zh-CN" sz="3200" b="1" dirty="0" smtClean="0">
                <a:latin typeface="Times New Roman" charset="0"/>
                <a:ea typeface="Times New Roman" charset="0"/>
                <a:cs typeface="Times New Roman" charset="0"/>
              </a:rPr>
              <a:t>Program Goal</a:t>
            </a:r>
            <a:endParaRPr kumimoji="1" lang="zh-CN" altLang="en-US" sz="3200" b="1" dirty="0">
              <a:latin typeface="Times New Roman" charset="0"/>
              <a:ea typeface="Times New Roman" charset="0"/>
              <a:cs typeface="Times New Roman" charset="0"/>
            </a:endParaRPr>
          </a:p>
        </p:txBody>
      </p:sp>
      <p:sp>
        <p:nvSpPr>
          <p:cNvPr id="4" name="Content Placeholder 3"/>
          <p:cNvSpPr>
            <a:spLocks noGrp="1"/>
          </p:cNvSpPr>
          <p:nvPr>
            <p:ph idx="1"/>
          </p:nvPr>
        </p:nvSpPr>
        <p:spPr>
          <a:xfrm>
            <a:off x="190920" y="1175657"/>
            <a:ext cx="8742066" cy="4012957"/>
          </a:xfrm>
        </p:spPr>
        <p:txBody>
          <a:bodyPr/>
          <a:lstStyle/>
          <a:p>
            <a:pPr marL="114300" lvl="0" indent="0" algn="ctr">
              <a:spcBef>
                <a:spcPts val="0"/>
              </a:spcBef>
              <a:buSzPct val="100000"/>
              <a:buNone/>
            </a:pPr>
            <a:r>
              <a:rPr kumimoji="1" lang="en-US" altLang="zh-CN" sz="2800" dirty="0" smtClean="0">
                <a:latin typeface="Times New Roman" charset="0"/>
                <a:ea typeface="Times New Roman" charset="0"/>
                <a:cs typeface="Times New Roman" charset="0"/>
              </a:rPr>
              <a:t>To design and test a culturally and </a:t>
            </a:r>
            <a:r>
              <a:rPr kumimoji="1" lang="en-US" altLang="zh-CN" sz="2800" dirty="0">
                <a:latin typeface="Times New Roman" charset="0"/>
                <a:ea typeface="Times New Roman" charset="0"/>
                <a:cs typeface="Times New Roman" charset="0"/>
              </a:rPr>
              <a:t>linguistically</a:t>
            </a:r>
            <a:r>
              <a:rPr kumimoji="1" lang="en-US" altLang="zh-CN" sz="2800" dirty="0" smtClean="0">
                <a:latin typeface="Times New Roman" charset="0"/>
                <a:ea typeface="Times New Roman" charset="0"/>
                <a:cs typeface="Times New Roman" charset="0"/>
              </a:rPr>
              <a:t> appropriate self-management training program to enhance health and </a:t>
            </a:r>
            <a:r>
              <a:rPr kumimoji="1" lang="en-US" altLang="zh-CN" sz="2800" dirty="0">
                <a:latin typeface="Times New Roman" charset="0"/>
                <a:ea typeface="Times New Roman" charset="0"/>
                <a:cs typeface="Times New Roman" charset="0"/>
              </a:rPr>
              <a:t>well-being, for </a:t>
            </a:r>
            <a:r>
              <a:rPr kumimoji="1" lang="en-US" altLang="zh-CN" sz="2800" dirty="0" smtClean="0">
                <a:latin typeface="Times New Roman" charset="0"/>
                <a:ea typeface="Times New Roman" charset="0"/>
                <a:cs typeface="Times New Roman" charset="0"/>
              </a:rPr>
              <a:t>CA </a:t>
            </a:r>
            <a:r>
              <a:rPr kumimoji="1" lang="en-US" altLang="zh-CN" sz="2800" dirty="0">
                <a:latin typeface="Times New Roman" charset="0"/>
                <a:ea typeface="Times New Roman" charset="0"/>
                <a:cs typeface="Times New Roman" charset="0"/>
              </a:rPr>
              <a:t>caregivers</a:t>
            </a:r>
            <a:endParaRPr kumimoji="1" lang="en" altLang="zh-CN" sz="2800" dirty="0">
              <a:latin typeface="Times New Roman" charset="0"/>
              <a:ea typeface="Times New Roman" charset="0"/>
              <a:cs typeface="Times New Roman"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22408"/>
            <a:ext cx="4426527"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498" y="3736959"/>
            <a:ext cx="404948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587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36212"/>
            <a:ext cx="3808066" cy="1384995"/>
          </a:xfrm>
          <a:prstGeom prst="rect">
            <a:avLst/>
          </a:prstGeom>
          <a:noFill/>
        </p:spPr>
        <p:txBody>
          <a:bodyPr wrap="square" rtlCol="0">
            <a:spAutoFit/>
          </a:bodyPr>
          <a:lstStyle/>
          <a:p>
            <a:pPr algn="ctr"/>
            <a:r>
              <a:rPr kumimoji="1" lang="en-US" altLang="zh-CN" sz="2800" b="1" dirty="0" smtClean="0">
                <a:latin typeface="Times New Roman" charset="0"/>
                <a:ea typeface="Times New Roman" charset="0"/>
                <a:cs typeface="Times New Roman" charset="0"/>
              </a:rPr>
              <a:t>Program Objectives and</a:t>
            </a:r>
          </a:p>
          <a:p>
            <a:pPr algn="ctr"/>
            <a:r>
              <a:rPr kumimoji="1" lang="en-US" altLang="zh-CN" sz="2800" b="1" dirty="0" smtClean="0">
                <a:latin typeface="Times New Roman" charset="0"/>
                <a:ea typeface="Times New Roman" charset="0"/>
                <a:cs typeface="Times New Roman" charset="0"/>
              </a:rPr>
              <a:t>Expected </a:t>
            </a:r>
            <a:r>
              <a:rPr kumimoji="1" lang="en-US" altLang="zh-CN" sz="2800" b="1" dirty="0">
                <a:latin typeface="Times New Roman" charset="0"/>
                <a:ea typeface="Times New Roman" charset="0"/>
                <a:cs typeface="Times New Roman" charset="0"/>
              </a:rPr>
              <a:t>Outcomes</a:t>
            </a:r>
            <a:endParaRPr kumimoji="1" lang="zh-CN" altLang="en-US" sz="2800" b="1" dirty="0">
              <a:latin typeface="Times New Roman" charset="0"/>
              <a:ea typeface="Times New Roman" charset="0"/>
              <a:cs typeface="Times New Roman"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764" y="161570"/>
            <a:ext cx="5806677" cy="533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405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5884" y="230921"/>
            <a:ext cx="6166725" cy="584775"/>
          </a:xfrm>
          <a:prstGeom prst="rect">
            <a:avLst/>
          </a:prstGeom>
          <a:noFill/>
        </p:spPr>
        <p:txBody>
          <a:bodyPr wrap="square" rtlCol="0">
            <a:spAutoFit/>
          </a:bodyPr>
          <a:lstStyle/>
          <a:p>
            <a:pPr algn="ctr"/>
            <a:endParaRPr kumimoji="1" lang="zh-CN" altLang="en-US" sz="3200" b="1" dirty="0"/>
          </a:p>
        </p:txBody>
      </p:sp>
      <p:sp>
        <p:nvSpPr>
          <p:cNvPr id="4" name="Content Placeholder 3"/>
          <p:cNvSpPr>
            <a:spLocks noGrp="1"/>
          </p:cNvSpPr>
          <p:nvPr>
            <p:ph idx="1"/>
          </p:nvPr>
        </p:nvSpPr>
        <p:spPr>
          <a:xfrm>
            <a:off x="404446" y="1124718"/>
            <a:ext cx="8229600" cy="4409941"/>
          </a:xfrm>
        </p:spPr>
        <p:txBody>
          <a:bodyPr/>
          <a:lstStyle/>
          <a:p>
            <a:r>
              <a:rPr kumimoji="1" lang="en-US" altLang="zh-CN" sz="2800" dirty="0">
                <a:latin typeface="Times New Roman" charset="0"/>
                <a:ea typeface="Times New Roman" charset="0"/>
                <a:cs typeface="Times New Roman" charset="0"/>
              </a:rPr>
              <a:t>Body-Mind-Spiritual (BMS) </a:t>
            </a:r>
            <a:r>
              <a:rPr kumimoji="1" lang="en-US" altLang="zh-CN" sz="2800" dirty="0" smtClean="0">
                <a:latin typeface="Times New Roman" charset="0"/>
                <a:ea typeface="Times New Roman" charset="0"/>
                <a:cs typeface="Times New Roman" charset="0"/>
              </a:rPr>
              <a:t>Model</a:t>
            </a:r>
          </a:p>
          <a:p>
            <a:pPr lvl="1"/>
            <a:r>
              <a:rPr kumimoji="1" lang="en-US" altLang="zh-CN" sz="2400" dirty="0" smtClean="0">
                <a:latin typeface="Times New Roman" charset="0"/>
                <a:ea typeface="Times New Roman" charset="0"/>
                <a:cs typeface="Times New Roman" charset="0"/>
              </a:rPr>
              <a:t>Professor Cecilia Chan, </a:t>
            </a:r>
            <a:r>
              <a:rPr kumimoji="1" lang="en-US" altLang="zh-CN" sz="2400" dirty="0" smtClean="0">
                <a:latin typeface="Times New Roman" charset="0"/>
                <a:ea typeface="Times New Roman" charset="0"/>
                <a:cs typeface="Times New Roman" charset="0"/>
              </a:rPr>
              <a:t>HKU</a:t>
            </a:r>
          </a:p>
          <a:p>
            <a:pPr lvl="1"/>
            <a:r>
              <a:rPr kumimoji="1" lang="en-US" altLang="zh-CN" sz="2400" dirty="0" smtClean="0">
                <a:latin typeface="Times New Roman" charset="0"/>
                <a:ea typeface="Times New Roman" charset="0"/>
                <a:cs typeface="Times New Roman" charset="0"/>
              </a:rPr>
              <a:t>Evidence-based</a:t>
            </a:r>
            <a:endParaRPr kumimoji="1" lang="en-US" altLang="zh-CN" sz="2400" dirty="0" smtClean="0">
              <a:latin typeface="Times New Roman" charset="0"/>
              <a:ea typeface="Times New Roman" charset="0"/>
              <a:cs typeface="Times New Roman" charset="0"/>
            </a:endParaRPr>
          </a:p>
          <a:p>
            <a:r>
              <a:rPr kumimoji="1" lang="en-US" altLang="zh-CN" sz="2800" dirty="0" smtClean="0">
                <a:latin typeface="Times New Roman" charset="0"/>
                <a:ea typeface="Times New Roman" charset="0"/>
                <a:cs typeface="Times New Roman" charset="0"/>
              </a:rPr>
              <a:t>BMS is rooted in Eastern philosophies</a:t>
            </a:r>
          </a:p>
          <a:p>
            <a:pPr lvl="1"/>
            <a:r>
              <a:rPr kumimoji="1" lang="en-US" altLang="zh-CN" sz="2400" dirty="0" smtClean="0">
                <a:latin typeface="Times New Roman" charset="0"/>
                <a:ea typeface="Times New Roman" charset="0"/>
                <a:cs typeface="Times New Roman" charset="0"/>
              </a:rPr>
              <a:t>The yin-yang </a:t>
            </a:r>
            <a:r>
              <a:rPr kumimoji="1" lang="en-US" altLang="zh-CN" sz="2400" dirty="0">
                <a:latin typeface="Times New Roman" charset="0"/>
                <a:ea typeface="Times New Roman" charset="0"/>
                <a:cs typeface="Times New Roman" charset="0"/>
              </a:rPr>
              <a:t>b</a:t>
            </a:r>
            <a:r>
              <a:rPr kumimoji="1" lang="en-US" altLang="zh-CN" sz="2400" dirty="0" smtClean="0">
                <a:latin typeface="Times New Roman" charset="0"/>
                <a:ea typeface="Times New Roman" charset="0"/>
                <a:cs typeface="Times New Roman" charset="0"/>
              </a:rPr>
              <a:t>alance perspective</a:t>
            </a:r>
          </a:p>
          <a:p>
            <a:pPr lvl="1"/>
            <a:r>
              <a:rPr kumimoji="1" lang="en-US" altLang="zh-CN" sz="2400" dirty="0" smtClean="0">
                <a:latin typeface="Times New Roman" charset="0"/>
                <a:ea typeface="Times New Roman" charset="0"/>
                <a:cs typeface="Times New Roman" charset="0"/>
              </a:rPr>
              <a:t>Daoism, Buddhism</a:t>
            </a:r>
          </a:p>
          <a:p>
            <a:pPr lvl="1"/>
            <a:r>
              <a:rPr kumimoji="1" lang="en-US" altLang="zh-CN" sz="2400" dirty="0" smtClean="0">
                <a:latin typeface="Times New Roman" charset="0"/>
                <a:ea typeface="Times New Roman" charset="0"/>
                <a:cs typeface="Times New Roman" charset="0"/>
              </a:rPr>
              <a:t>Traditional Chinese Medicine health</a:t>
            </a:r>
          </a:p>
          <a:p>
            <a:r>
              <a:rPr kumimoji="1" lang="en-US" altLang="zh-CN" sz="2800" dirty="0" smtClean="0">
                <a:latin typeface="Times New Roman" charset="0"/>
                <a:ea typeface="Times New Roman" charset="0"/>
                <a:cs typeface="Times New Roman" charset="0"/>
              </a:rPr>
              <a:t>BMS Health Self Help Handbook</a:t>
            </a:r>
          </a:p>
          <a:p>
            <a:pPr lvl="1"/>
            <a:r>
              <a:rPr kumimoji="1" lang="en-US" altLang="zh-CN" sz="2400" dirty="0" smtClean="0">
                <a:latin typeface="Times New Roman" charset="0"/>
                <a:ea typeface="Times New Roman" charset="0"/>
                <a:cs typeface="Times New Roman" charset="0"/>
              </a:rPr>
              <a:t>Developed by Adrian Wan, CBH, HKU</a:t>
            </a:r>
          </a:p>
        </p:txBody>
      </p:sp>
      <p:sp>
        <p:nvSpPr>
          <p:cNvPr id="5" name="TextBox 4"/>
          <p:cNvSpPr txBox="1"/>
          <p:nvPr/>
        </p:nvSpPr>
        <p:spPr>
          <a:xfrm>
            <a:off x="1435883" y="269021"/>
            <a:ext cx="6166725" cy="584775"/>
          </a:xfrm>
          <a:prstGeom prst="rect">
            <a:avLst/>
          </a:prstGeom>
          <a:noFill/>
        </p:spPr>
        <p:txBody>
          <a:bodyPr wrap="square" rtlCol="0">
            <a:spAutoFit/>
          </a:bodyPr>
          <a:lstStyle/>
          <a:p>
            <a:pPr algn="ctr"/>
            <a:r>
              <a:rPr kumimoji="1" lang="en-US" altLang="zh-CN" sz="3200" b="1" dirty="0" smtClean="0">
                <a:latin typeface="Times New Roman" charset="0"/>
                <a:ea typeface="Times New Roman" charset="0"/>
                <a:cs typeface="Times New Roman" charset="0"/>
              </a:rPr>
              <a:t>Program Design: </a:t>
            </a:r>
            <a:r>
              <a:rPr kumimoji="1" lang="en-US" altLang="zh-CN" sz="3200" b="1" dirty="0">
                <a:latin typeface="Times New Roman" charset="0"/>
                <a:ea typeface="Times New Roman" charset="0"/>
                <a:cs typeface="Times New Roman" charset="0"/>
              </a:rPr>
              <a:t>Guiding </a:t>
            </a:r>
            <a:r>
              <a:rPr kumimoji="1" lang="en-US" altLang="zh-CN" sz="3200" b="1" dirty="0" smtClean="0">
                <a:latin typeface="Times New Roman" charset="0"/>
                <a:ea typeface="Times New Roman" charset="0"/>
                <a:cs typeface="Times New Roman" charset="0"/>
              </a:rPr>
              <a:t>Theory</a:t>
            </a:r>
            <a:endParaRPr kumimoji="1" lang="zh-CN" altLang="en-US" sz="3200" b="1" dirty="0">
              <a:latin typeface="Times New Roman" charset="0"/>
              <a:ea typeface="Times New Roman" charset="0"/>
              <a:cs typeface="Times New Roman"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388" y="2842047"/>
            <a:ext cx="2692612" cy="269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702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5884" y="230921"/>
            <a:ext cx="6166725" cy="584775"/>
          </a:xfrm>
          <a:prstGeom prst="rect">
            <a:avLst/>
          </a:prstGeom>
          <a:noFill/>
        </p:spPr>
        <p:txBody>
          <a:bodyPr wrap="square" rtlCol="0">
            <a:spAutoFit/>
          </a:bodyPr>
          <a:lstStyle/>
          <a:p>
            <a:pPr algn="ctr"/>
            <a:endParaRPr kumimoji="1" lang="zh-CN" altLang="en-US" sz="3200" b="1" dirty="0"/>
          </a:p>
        </p:txBody>
      </p:sp>
      <p:sp>
        <p:nvSpPr>
          <p:cNvPr id="4" name="Content Placeholder 3"/>
          <p:cNvSpPr>
            <a:spLocks noGrp="1"/>
          </p:cNvSpPr>
          <p:nvPr>
            <p:ph idx="1"/>
          </p:nvPr>
        </p:nvSpPr>
        <p:spPr>
          <a:xfrm>
            <a:off x="291403" y="1174173"/>
            <a:ext cx="8535356" cy="4352420"/>
          </a:xfrm>
        </p:spPr>
        <p:txBody>
          <a:bodyPr/>
          <a:lstStyle/>
          <a:p>
            <a:pPr marL="0" indent="0">
              <a:spcBef>
                <a:spcPts val="600"/>
              </a:spcBef>
              <a:buNone/>
            </a:pPr>
            <a:r>
              <a:rPr kumimoji="1" lang="en-US" altLang="zh-CN" sz="2800" dirty="0" smtClean="0">
                <a:latin typeface="Times New Roman" charset="0"/>
                <a:ea typeface="Times New Roman" charset="0"/>
                <a:cs typeface="Times New Roman" charset="0"/>
              </a:rPr>
              <a:t>This model regards </a:t>
            </a:r>
            <a:r>
              <a:rPr kumimoji="1" lang="en-US" altLang="zh-CN" sz="2800" dirty="0">
                <a:latin typeface="Times New Roman" charset="0"/>
                <a:ea typeface="Times New Roman" charset="0"/>
                <a:cs typeface="Times New Roman" charset="0"/>
              </a:rPr>
              <a:t>the </a:t>
            </a:r>
            <a:r>
              <a:rPr kumimoji="1" lang="en-US" altLang="zh-CN" sz="2800" u="sng" dirty="0" smtClean="0">
                <a:latin typeface="Times New Roman" charset="0"/>
                <a:ea typeface="Times New Roman" charset="0"/>
                <a:cs typeface="Times New Roman" charset="0"/>
              </a:rPr>
              <a:t>physical</a:t>
            </a:r>
            <a:r>
              <a:rPr kumimoji="1" lang="en-US" altLang="zh-CN" sz="2800" dirty="0" smtClean="0">
                <a:latin typeface="Times New Roman" charset="0"/>
                <a:ea typeface="Times New Roman" charset="0"/>
                <a:cs typeface="Times New Roman" charset="0"/>
              </a:rPr>
              <a:t> (body), </a:t>
            </a:r>
            <a:r>
              <a:rPr kumimoji="1" lang="en-US" altLang="zh-CN" sz="2800" u="sng" dirty="0" smtClean="0">
                <a:latin typeface="Times New Roman" charset="0"/>
                <a:ea typeface="Times New Roman" charset="0"/>
                <a:cs typeface="Times New Roman" charset="0"/>
              </a:rPr>
              <a:t>emotional</a:t>
            </a:r>
            <a:r>
              <a:rPr kumimoji="1" lang="en-US" altLang="zh-CN" sz="2800" dirty="0" smtClean="0">
                <a:latin typeface="Times New Roman" charset="0"/>
                <a:ea typeface="Times New Roman" charset="0"/>
                <a:cs typeface="Times New Roman" charset="0"/>
              </a:rPr>
              <a:t> (mind) </a:t>
            </a:r>
            <a:r>
              <a:rPr kumimoji="1" lang="en-US" altLang="zh-CN" sz="2800" dirty="0">
                <a:latin typeface="Times New Roman" charset="0"/>
                <a:ea typeface="Times New Roman" charset="0"/>
                <a:cs typeface="Times New Roman" charset="0"/>
              </a:rPr>
              <a:t>and </a:t>
            </a:r>
            <a:r>
              <a:rPr kumimoji="1" lang="en-US" altLang="zh-CN" sz="2800" u="sng" dirty="0">
                <a:latin typeface="Times New Roman" charset="0"/>
                <a:ea typeface="Times New Roman" charset="0"/>
                <a:cs typeface="Times New Roman" charset="0"/>
              </a:rPr>
              <a:t>spiritual</a:t>
            </a:r>
            <a:r>
              <a:rPr kumimoji="1" lang="en-US" altLang="zh-CN" sz="2800" dirty="0">
                <a:latin typeface="Times New Roman" charset="0"/>
                <a:ea typeface="Times New Roman" charset="0"/>
                <a:cs typeface="Times New Roman" charset="0"/>
              </a:rPr>
              <a:t> </a:t>
            </a:r>
            <a:r>
              <a:rPr kumimoji="1" lang="en-US" altLang="zh-CN" sz="2800" dirty="0" smtClean="0">
                <a:latin typeface="Times New Roman" charset="0"/>
                <a:ea typeface="Times New Roman" charset="0"/>
                <a:cs typeface="Times New Roman" charset="0"/>
              </a:rPr>
              <a:t>(spirit) as </a:t>
            </a:r>
            <a:r>
              <a:rPr kumimoji="1" lang="en-US" altLang="zh-CN" sz="2800" dirty="0">
                <a:latin typeface="Times New Roman" charset="0"/>
                <a:ea typeface="Times New Roman" charset="0"/>
                <a:cs typeface="Times New Roman" charset="0"/>
              </a:rPr>
              <a:t>indivisible yet distinctly different aspects of the same </a:t>
            </a:r>
            <a:r>
              <a:rPr kumimoji="1" lang="en-US" altLang="zh-CN" sz="2800" dirty="0" smtClean="0">
                <a:latin typeface="Times New Roman" charset="0"/>
                <a:ea typeface="Times New Roman" charset="0"/>
                <a:cs typeface="Times New Roman" charset="0"/>
              </a:rPr>
              <a:t>reality</a:t>
            </a:r>
            <a:endParaRPr kumimoji="1" lang="en-US" altLang="zh-CN" sz="2800" dirty="0">
              <a:latin typeface="Times New Roman" charset="0"/>
              <a:ea typeface="Times New Roman" charset="0"/>
              <a:cs typeface="Times New Roman" charset="0"/>
            </a:endParaRPr>
          </a:p>
        </p:txBody>
      </p:sp>
      <p:sp>
        <p:nvSpPr>
          <p:cNvPr id="5" name="TextBox 4"/>
          <p:cNvSpPr txBox="1"/>
          <p:nvPr/>
        </p:nvSpPr>
        <p:spPr>
          <a:xfrm>
            <a:off x="1435883" y="352148"/>
            <a:ext cx="6166725" cy="584775"/>
          </a:xfrm>
          <a:prstGeom prst="rect">
            <a:avLst/>
          </a:prstGeom>
          <a:noFill/>
        </p:spPr>
        <p:txBody>
          <a:bodyPr wrap="square" rtlCol="0">
            <a:spAutoFit/>
          </a:bodyPr>
          <a:lstStyle/>
          <a:p>
            <a:pPr algn="ctr"/>
            <a:r>
              <a:rPr kumimoji="1" lang="en-US" altLang="zh-CN" sz="3200" b="1" dirty="0" smtClean="0">
                <a:latin typeface="Times New Roman" charset="0"/>
                <a:ea typeface="Times New Roman" charset="0"/>
                <a:cs typeface="Times New Roman" charset="0"/>
              </a:rPr>
              <a:t>Intervention</a:t>
            </a:r>
            <a:endParaRPr kumimoji="1" lang="zh-CN" altLang="en-US" sz="3200" b="1" dirty="0">
              <a:latin typeface="Times New Roman" charset="0"/>
              <a:ea typeface="Times New Roman" charset="0"/>
              <a:cs typeface="Times New Roman"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200" y="2321169"/>
            <a:ext cx="4910400" cy="327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914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5884" y="230921"/>
            <a:ext cx="6166725" cy="584775"/>
          </a:xfrm>
          <a:prstGeom prst="rect">
            <a:avLst/>
          </a:prstGeom>
          <a:noFill/>
        </p:spPr>
        <p:txBody>
          <a:bodyPr wrap="square" rtlCol="0">
            <a:spAutoFit/>
          </a:bodyPr>
          <a:lstStyle/>
          <a:p>
            <a:pPr algn="ctr"/>
            <a:endParaRPr kumimoji="1" lang="zh-CN" altLang="en-US" sz="3200" b="1" dirty="0"/>
          </a:p>
        </p:txBody>
      </p:sp>
      <p:sp>
        <p:nvSpPr>
          <p:cNvPr id="5" name="TextBox 4"/>
          <p:cNvSpPr txBox="1"/>
          <p:nvPr/>
        </p:nvSpPr>
        <p:spPr>
          <a:xfrm>
            <a:off x="1435883" y="269024"/>
            <a:ext cx="6166725" cy="584775"/>
          </a:xfrm>
          <a:prstGeom prst="rect">
            <a:avLst/>
          </a:prstGeom>
          <a:noFill/>
        </p:spPr>
        <p:txBody>
          <a:bodyPr wrap="square" rtlCol="0">
            <a:spAutoFit/>
          </a:bodyPr>
          <a:lstStyle/>
          <a:p>
            <a:pPr algn="ctr"/>
            <a:r>
              <a:rPr kumimoji="1" lang="en-US" altLang="zh-CN" sz="3200" b="1" dirty="0" smtClean="0">
                <a:latin typeface="Times New Roman" charset="0"/>
                <a:ea typeface="Times New Roman" charset="0"/>
                <a:cs typeface="Times New Roman" charset="0"/>
              </a:rPr>
              <a:t>Curriculum</a:t>
            </a:r>
            <a:endParaRPr kumimoji="1" lang="zh-CN" altLang="en-US" sz="3200" b="1" dirty="0">
              <a:latin typeface="Times New Roman" charset="0"/>
              <a:ea typeface="Times New Roman" charset="0"/>
              <a:cs typeface="Times New Roman" charset="0"/>
            </a:endParaRPr>
          </a:p>
        </p:txBody>
      </p:sp>
      <p:sp>
        <p:nvSpPr>
          <p:cNvPr id="3" name="TextBox 2"/>
          <p:cNvSpPr txBox="1"/>
          <p:nvPr/>
        </p:nvSpPr>
        <p:spPr>
          <a:xfrm>
            <a:off x="197102" y="5143995"/>
            <a:ext cx="9077527" cy="307777"/>
          </a:xfrm>
          <a:prstGeom prst="rect">
            <a:avLst/>
          </a:prstGeom>
          <a:noFill/>
        </p:spPr>
        <p:txBody>
          <a:bodyPr wrap="square" rtlCol="0">
            <a:spAutoFit/>
          </a:bodyPr>
          <a:lstStyle/>
          <a:p>
            <a:pPr marL="285750" indent="-285750">
              <a:buFont typeface="Wingdings" panose="05000000000000000000" pitchFamily="2" charset="2"/>
              <a:buChar char="v"/>
            </a:pPr>
            <a:r>
              <a:rPr kumimoji="1" lang="en-US" altLang="zh-CN" sz="1400" dirty="0" smtClean="0">
                <a:latin typeface="Times New Roman" charset="0"/>
                <a:ea typeface="Times New Roman" charset="0"/>
                <a:cs typeface="Times New Roman" charset="0"/>
              </a:rPr>
              <a:t>Due </a:t>
            </a:r>
            <a:r>
              <a:rPr kumimoji="1" lang="en-US" altLang="zh-CN" sz="1400" dirty="0" smtClean="0">
                <a:latin typeface="Times New Roman" charset="0"/>
                <a:ea typeface="Times New Roman" charset="0"/>
                <a:cs typeface="Times New Roman" charset="0"/>
              </a:rPr>
              <a:t>to the time conflicts of lecturers, the actual course arrangements for two experiment groups are slightly different</a:t>
            </a:r>
            <a:endParaRPr kumimoji="1" lang="zh-CN" altLang="en-US" sz="1400" dirty="0">
              <a:latin typeface="Times New Roman" charset="0"/>
              <a:ea typeface="Times New Roman" charset="0"/>
              <a:cs typeface="Times New Roman" charset="0"/>
            </a:endParaRPr>
          </a:p>
        </p:txBody>
      </p:sp>
      <p:graphicFrame>
        <p:nvGraphicFramePr>
          <p:cNvPr id="9" name="Shape 81"/>
          <p:cNvGraphicFramePr/>
          <p:nvPr>
            <p:extLst>
              <p:ext uri="{D42A27DB-BD31-4B8C-83A1-F6EECF244321}">
                <p14:modId xmlns:p14="http://schemas.microsoft.com/office/powerpoint/2010/main" val="231245611"/>
              </p:ext>
            </p:extLst>
          </p:nvPr>
        </p:nvGraphicFramePr>
        <p:xfrm>
          <a:off x="215764" y="918784"/>
          <a:ext cx="8736875" cy="4068626"/>
        </p:xfrm>
        <a:graphic>
          <a:graphicData uri="http://schemas.openxmlformats.org/drawingml/2006/table">
            <a:tbl>
              <a:tblPr firstRow="1" bandRow="1">
                <a:tableStyleId>{793D81CF-94F2-401A-BA57-92F5A7B2D0C5}</a:tableStyleId>
              </a:tblPr>
              <a:tblGrid>
                <a:gridCol w="929000">
                  <a:extLst>
                    <a:ext uri="{9D8B030D-6E8A-4147-A177-3AD203B41FA5}">
                      <a16:colId xmlns:a16="http://schemas.microsoft.com/office/drawing/2014/main" val="20000"/>
                    </a:ext>
                  </a:extLst>
                </a:gridCol>
                <a:gridCol w="4321175">
                  <a:extLst>
                    <a:ext uri="{9D8B030D-6E8A-4147-A177-3AD203B41FA5}">
                      <a16:colId xmlns:a16="http://schemas.microsoft.com/office/drawing/2014/main" val="20001"/>
                    </a:ext>
                  </a:extLst>
                </a:gridCol>
                <a:gridCol w="1997350">
                  <a:extLst>
                    <a:ext uri="{9D8B030D-6E8A-4147-A177-3AD203B41FA5}">
                      <a16:colId xmlns:a16="http://schemas.microsoft.com/office/drawing/2014/main" val="20002"/>
                    </a:ext>
                  </a:extLst>
                </a:gridCol>
                <a:gridCol w="1489350">
                  <a:extLst>
                    <a:ext uri="{9D8B030D-6E8A-4147-A177-3AD203B41FA5}">
                      <a16:colId xmlns:a16="http://schemas.microsoft.com/office/drawing/2014/main" val="20003"/>
                    </a:ext>
                  </a:extLst>
                </a:gridCol>
              </a:tblGrid>
              <a:tr h="410976">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600" dirty="0" smtClean="0">
                          <a:latin typeface="Times New Roman" charset="0"/>
                          <a:ea typeface="Times New Roman" charset="0"/>
                          <a:cs typeface="Times New Roman" charset="0"/>
                        </a:rPr>
                        <a:t>In-person training, a total of 12 hours, conducted in four 3-hour sessions over a four-week period</a:t>
                      </a:r>
                      <a:endParaRPr lang="en-US" altLang="zh-CN" sz="1600" b="0" dirty="0" smtClean="0">
                        <a:latin typeface="Times New Roman" charset="0"/>
                        <a:ea typeface="Times New Roman" charset="0"/>
                        <a:cs typeface="Times New Roman" charset="0"/>
                      </a:endParaRPr>
                    </a:p>
                  </a:txBody>
                  <a:tcPr marL="91450" marR="91450" marT="45725" marB="45725"/>
                </a:tc>
                <a:tc hMerge="1">
                  <a:txBody>
                    <a:bodyPr/>
                    <a:lstStyle/>
                    <a:p>
                      <a:pPr marL="0" marR="0" lvl="0" indent="0" algn="ctr" rtl="0">
                        <a:spcBef>
                          <a:spcPts val="0"/>
                        </a:spcBef>
                        <a:spcAft>
                          <a:spcPts val="0"/>
                        </a:spcAft>
                        <a:buNone/>
                      </a:pPr>
                      <a:endParaRPr dirty="0"/>
                    </a:p>
                  </a:txBody>
                  <a:tcPr marL="91450" marR="91450" marT="45725" marB="45725"/>
                </a:tc>
                <a:tc hMerge="1">
                  <a:txBody>
                    <a:bodyPr/>
                    <a:lstStyle/>
                    <a:p>
                      <a:pPr marL="0" marR="0" lvl="0" indent="0" algn="ctr" rtl="0">
                        <a:spcBef>
                          <a:spcPts val="0"/>
                        </a:spcBef>
                        <a:spcAft>
                          <a:spcPts val="0"/>
                        </a:spcAft>
                        <a:buNone/>
                      </a:pPr>
                      <a:endParaRPr dirty="0"/>
                    </a:p>
                  </a:txBody>
                  <a:tcPr marL="91450" marR="91450" marT="45725" marB="45725"/>
                </a:tc>
                <a:tc hMerge="1">
                  <a:txBody>
                    <a:bodyPr/>
                    <a:lstStyle/>
                    <a:p>
                      <a:pPr marL="0" marR="0" lvl="0" indent="0" algn="ctr" rtl="0">
                        <a:spcBef>
                          <a:spcPts val="0"/>
                        </a:spcBef>
                        <a:spcAft>
                          <a:spcPts val="0"/>
                        </a:spcAft>
                        <a:buNone/>
                      </a:pPr>
                      <a:endParaRPr dirty="0"/>
                    </a:p>
                  </a:txBody>
                  <a:tcPr marL="91450" marR="91450" marT="45725" marB="45725"/>
                </a:tc>
                <a:extLst>
                  <a:ext uri="{0D108BD9-81ED-4DB2-BD59-A6C34878D82A}">
                    <a16:rowId xmlns:a16="http://schemas.microsoft.com/office/drawing/2014/main" val="10005"/>
                  </a:ext>
                </a:extLst>
              </a:tr>
              <a:tr h="239900">
                <a:tc>
                  <a:txBody>
                    <a:bodyPr/>
                    <a:lstStyle/>
                    <a:p>
                      <a:pPr marL="0" marR="0" lvl="0" indent="0" algn="ctr" rtl="0">
                        <a:spcBef>
                          <a:spcPts val="0"/>
                        </a:spcBef>
                        <a:spcAft>
                          <a:spcPts val="0"/>
                        </a:spcAft>
                        <a:buNone/>
                      </a:pPr>
                      <a:r>
                        <a:rPr lang="en-US" sz="1400" u="none" strike="noStrike" cap="none" dirty="0">
                          <a:latin typeface="Times New Roman" charset="0"/>
                          <a:ea typeface="Times New Roman" charset="0"/>
                          <a:cs typeface="Times New Roman" charset="0"/>
                          <a:sym typeface="Arial"/>
                        </a:rPr>
                        <a:t>Session #</a:t>
                      </a:r>
                      <a:endParaRPr sz="1600" dirty="0">
                        <a:latin typeface="Times New Roman" charset="0"/>
                        <a:ea typeface="Times New Roman" charset="0"/>
                        <a:cs typeface="Times New Roman" charset="0"/>
                      </a:endParaRPr>
                    </a:p>
                  </a:txBody>
                  <a:tcPr marL="91450" marR="91450" marT="45725" marB="45725"/>
                </a:tc>
                <a:tc>
                  <a:txBody>
                    <a:bodyPr/>
                    <a:lstStyle/>
                    <a:p>
                      <a:pPr marL="0" marR="0" lvl="0" indent="0" algn="ctr" rtl="0">
                        <a:spcBef>
                          <a:spcPts val="0"/>
                        </a:spcBef>
                        <a:spcAft>
                          <a:spcPts val="0"/>
                        </a:spcAft>
                        <a:buNone/>
                      </a:pPr>
                      <a:r>
                        <a:rPr lang="en-US" sz="1400" u="none" strike="noStrike" cap="none" dirty="0">
                          <a:latin typeface="Times New Roman" charset="0"/>
                          <a:ea typeface="Times New Roman" charset="0"/>
                          <a:cs typeface="Times New Roman" charset="0"/>
                          <a:sym typeface="Arial"/>
                        </a:rPr>
                        <a:t>Mini lecture/Skill training/Discussion</a:t>
                      </a:r>
                      <a:endParaRPr sz="1600" dirty="0">
                        <a:latin typeface="Times New Roman" charset="0"/>
                        <a:ea typeface="Times New Roman" charset="0"/>
                        <a:cs typeface="Times New Roman" charset="0"/>
                      </a:endParaRPr>
                    </a:p>
                  </a:txBody>
                  <a:tcPr marL="91450" marR="91450" marT="45725" marB="45725"/>
                </a:tc>
                <a:tc>
                  <a:txBody>
                    <a:bodyPr/>
                    <a:lstStyle/>
                    <a:p>
                      <a:pPr marL="0" marR="0" lvl="0" indent="0" algn="ctr" rtl="0">
                        <a:spcBef>
                          <a:spcPts val="0"/>
                        </a:spcBef>
                        <a:spcAft>
                          <a:spcPts val="0"/>
                        </a:spcAft>
                        <a:buNone/>
                      </a:pPr>
                      <a:r>
                        <a:rPr lang="en-US" sz="1400" u="none" strike="noStrike" cap="none">
                          <a:latin typeface="Times New Roman" charset="0"/>
                          <a:ea typeface="Times New Roman" charset="0"/>
                          <a:cs typeface="Times New Roman" charset="0"/>
                          <a:sym typeface="Arial"/>
                        </a:rPr>
                        <a:t>Activity</a:t>
                      </a:r>
                      <a:endParaRPr sz="1600">
                        <a:latin typeface="Times New Roman" charset="0"/>
                        <a:ea typeface="Times New Roman" charset="0"/>
                        <a:cs typeface="Times New Roman" charset="0"/>
                      </a:endParaRPr>
                    </a:p>
                  </a:txBody>
                  <a:tcPr marL="91450" marR="91450" marT="45725" marB="45725"/>
                </a:tc>
                <a:tc>
                  <a:txBody>
                    <a:bodyPr/>
                    <a:lstStyle/>
                    <a:p>
                      <a:pPr marL="0" marR="0" lvl="0" indent="0" algn="ctr" rtl="0">
                        <a:spcBef>
                          <a:spcPts val="0"/>
                        </a:spcBef>
                        <a:spcAft>
                          <a:spcPts val="0"/>
                        </a:spcAft>
                        <a:buNone/>
                      </a:pPr>
                      <a:r>
                        <a:rPr lang="en-US" sz="1400" u="none" strike="noStrike" cap="none">
                          <a:latin typeface="Times New Roman" charset="0"/>
                          <a:ea typeface="Times New Roman" charset="0"/>
                          <a:cs typeface="Times New Roman" charset="0"/>
                          <a:sym typeface="Arial"/>
                        </a:rPr>
                        <a:t>Homework</a:t>
                      </a:r>
                      <a:endParaRPr sz="1600">
                        <a:latin typeface="Times New Roman" charset="0"/>
                        <a:ea typeface="Times New Roman" charset="0"/>
                        <a:cs typeface="Times New Roman" charset="0"/>
                      </a:endParaRPr>
                    </a:p>
                  </a:txBody>
                  <a:tcPr marL="91450" marR="91450" marT="45725" marB="45725"/>
                </a:tc>
                <a:extLst>
                  <a:ext uri="{0D108BD9-81ED-4DB2-BD59-A6C34878D82A}">
                    <a16:rowId xmlns:a16="http://schemas.microsoft.com/office/drawing/2014/main" val="10000"/>
                  </a:ext>
                </a:extLst>
              </a:tr>
              <a:tr h="645815">
                <a:tc>
                  <a:txBody>
                    <a:bodyPr/>
                    <a:lstStyle/>
                    <a:p>
                      <a:pPr marL="0" marR="0" lvl="0" indent="0" algn="ctr" rtl="0">
                        <a:spcBef>
                          <a:spcPts val="0"/>
                        </a:spcBef>
                        <a:spcAft>
                          <a:spcPts val="0"/>
                        </a:spcAft>
                        <a:buNone/>
                      </a:pPr>
                      <a:r>
                        <a:rPr lang="en-US" sz="1400" u="none" strike="noStrike" cap="none">
                          <a:latin typeface="Times New Roman" charset="0"/>
                          <a:ea typeface="Times New Roman" charset="0"/>
                          <a:cs typeface="Times New Roman" charset="0"/>
                          <a:sym typeface="Arial"/>
                        </a:rPr>
                        <a:t>1</a:t>
                      </a:r>
                      <a:endParaRPr sz="1600">
                        <a:latin typeface="Times New Roman" charset="0"/>
                        <a:ea typeface="Times New Roman" charset="0"/>
                        <a:cs typeface="Times New Roman" charset="0"/>
                      </a:endParaRPr>
                    </a:p>
                  </a:txBody>
                  <a:tcPr marL="91450" marR="91450" marT="45725" marB="45725"/>
                </a:tc>
                <a:tc>
                  <a:txBody>
                    <a:bodyPr/>
                    <a:lstStyle/>
                    <a:p>
                      <a:pPr marL="285750" marR="0" lvl="0" indent="-285750" algn="l" rtl="0">
                        <a:spcBef>
                          <a:spcPts val="0"/>
                        </a:spcBef>
                        <a:spcAft>
                          <a:spcPts val="0"/>
                        </a:spcAft>
                        <a:buClr>
                          <a:schemeClr val="dk1"/>
                        </a:buClr>
                        <a:buSzPts val="1500"/>
                        <a:buFont typeface="Arial"/>
                        <a:buChar char="•"/>
                      </a:pPr>
                      <a:r>
                        <a:rPr lang="en-US" sz="1400" dirty="0">
                          <a:latin typeface="Times New Roman" charset="0"/>
                          <a:ea typeface="Times New Roman" charset="0"/>
                          <a:cs typeface="Times New Roman" charset="0"/>
                          <a:sym typeface="Arial"/>
                        </a:rPr>
                        <a:t>Understanding caregiver role and stress</a:t>
                      </a:r>
                      <a:endParaRPr sz="1600" dirty="0">
                        <a:latin typeface="Times New Roman" charset="0"/>
                        <a:ea typeface="Times New Roman" charset="0"/>
                        <a:cs typeface="Times New Roman" charset="0"/>
                      </a:endParaRPr>
                    </a:p>
                    <a:p>
                      <a:pPr marL="285750" marR="0" lvl="0" indent="-285750" algn="l" rtl="0">
                        <a:spcBef>
                          <a:spcPts val="0"/>
                        </a:spcBef>
                        <a:spcAft>
                          <a:spcPts val="0"/>
                        </a:spcAft>
                        <a:buClr>
                          <a:schemeClr val="dk1"/>
                        </a:buClr>
                        <a:buSzPts val="1500"/>
                        <a:buFont typeface="Arial"/>
                        <a:buChar char="•"/>
                      </a:pPr>
                      <a:r>
                        <a:rPr lang="en-US" sz="1400" dirty="0">
                          <a:latin typeface="Times New Roman" charset="0"/>
                          <a:ea typeface="Times New Roman" charset="0"/>
                          <a:cs typeface="Times New Roman" charset="0"/>
                          <a:sym typeface="Arial"/>
                        </a:rPr>
                        <a:t>Understanding Body-Mind-Spirit (BMS) Caregiver Model</a:t>
                      </a:r>
                      <a:endParaRPr sz="1400" dirty="0">
                        <a:latin typeface="Times New Roman" charset="0"/>
                        <a:ea typeface="Times New Roman" charset="0"/>
                        <a:cs typeface="Times New Roman" charset="0"/>
                        <a:sym typeface="Arial"/>
                      </a:endParaRPr>
                    </a:p>
                    <a:p>
                      <a:pPr marL="285750" lvl="0" indent="-285750" rtl="0">
                        <a:spcBef>
                          <a:spcPts val="0"/>
                        </a:spcBef>
                        <a:spcAft>
                          <a:spcPts val="0"/>
                        </a:spcAft>
                        <a:buClr>
                          <a:schemeClr val="dk1"/>
                        </a:buClr>
                        <a:buSzPts val="1500"/>
                        <a:buFont typeface="Arial"/>
                        <a:buChar char="•"/>
                      </a:pPr>
                      <a:r>
                        <a:rPr lang="en-US" sz="1400" dirty="0">
                          <a:latin typeface="Times New Roman" charset="0"/>
                          <a:ea typeface="Times New Roman" charset="0"/>
                          <a:cs typeface="Times New Roman" charset="0"/>
                          <a:sym typeface="Arial"/>
                        </a:rPr>
                        <a:t>Guidance to maintain holistic health</a:t>
                      </a:r>
                      <a:endParaRPr sz="1400" dirty="0">
                        <a:latin typeface="Times New Roman" charset="0"/>
                        <a:ea typeface="Times New Roman" charset="0"/>
                        <a:cs typeface="Times New Roman" charset="0"/>
                        <a:sym typeface="Arial"/>
                      </a:endParaRPr>
                    </a:p>
                  </a:txBody>
                  <a:tcPr marL="91450" marR="91450" marT="45725" marB="45725"/>
                </a:tc>
                <a:tc>
                  <a:txBody>
                    <a:bodyPr/>
                    <a:lstStyle/>
                    <a:p>
                      <a:pPr marL="0" marR="0" lvl="0" indent="0" algn="l" rtl="0">
                        <a:spcBef>
                          <a:spcPts val="0"/>
                        </a:spcBef>
                        <a:spcAft>
                          <a:spcPts val="0"/>
                        </a:spcAft>
                        <a:buNone/>
                      </a:pPr>
                      <a:r>
                        <a:rPr lang="en-US" sz="1400" dirty="0">
                          <a:latin typeface="Times New Roman" charset="0"/>
                          <a:ea typeface="Times New Roman" charset="0"/>
                          <a:cs typeface="Times New Roman" charset="0"/>
                          <a:sym typeface="Arial"/>
                        </a:rPr>
                        <a:t>BMS exercise 1</a:t>
                      </a:r>
                      <a:endParaRPr sz="1400" dirty="0">
                        <a:latin typeface="Times New Roman" charset="0"/>
                        <a:ea typeface="Times New Roman" charset="0"/>
                        <a:cs typeface="Times New Roman" charset="0"/>
                        <a:sym typeface="Arial"/>
                      </a:endParaRPr>
                    </a:p>
                    <a:p>
                      <a:pPr marL="0" marR="0" lvl="0" indent="0" algn="l" rtl="0">
                        <a:spcBef>
                          <a:spcPts val="0"/>
                        </a:spcBef>
                        <a:spcAft>
                          <a:spcPts val="0"/>
                        </a:spcAft>
                        <a:buNone/>
                      </a:pPr>
                      <a:r>
                        <a:rPr lang="en-US" sz="1400" dirty="0">
                          <a:latin typeface="Times New Roman" charset="0"/>
                          <a:ea typeface="Times New Roman" charset="0"/>
                          <a:cs typeface="Times New Roman" charset="0"/>
                          <a:sym typeface="Arial"/>
                        </a:rPr>
                        <a:t>(including breathing exercise)</a:t>
                      </a:r>
                      <a:endParaRPr sz="1400" dirty="0">
                        <a:latin typeface="Times New Roman" charset="0"/>
                        <a:ea typeface="Times New Roman" charset="0"/>
                        <a:cs typeface="Times New Roman" charset="0"/>
                        <a:sym typeface="Arial"/>
                      </a:endParaRPr>
                    </a:p>
                  </a:txBody>
                  <a:tcPr marL="91450" marR="91450" marT="45725" marB="45725"/>
                </a:tc>
                <a:tc>
                  <a:txBody>
                    <a:bodyPr/>
                    <a:lstStyle/>
                    <a:p>
                      <a:pPr marL="0" marR="0" lvl="0" indent="0" algn="l" rtl="0">
                        <a:spcBef>
                          <a:spcPts val="0"/>
                        </a:spcBef>
                        <a:spcAft>
                          <a:spcPts val="0"/>
                        </a:spcAft>
                        <a:buNone/>
                      </a:pPr>
                      <a:r>
                        <a:rPr lang="en-US" sz="1400">
                          <a:latin typeface="Times New Roman" charset="0"/>
                          <a:ea typeface="Times New Roman" charset="0"/>
                          <a:cs typeface="Times New Roman" charset="0"/>
                          <a:sym typeface="Arial"/>
                        </a:rPr>
                        <a:t>BMS exercise 1, reading 1</a:t>
                      </a:r>
                      <a:endParaRPr sz="1600">
                        <a:latin typeface="Times New Roman" charset="0"/>
                        <a:ea typeface="Times New Roman" charset="0"/>
                        <a:cs typeface="Times New Roman" charset="0"/>
                      </a:endParaRPr>
                    </a:p>
                  </a:txBody>
                  <a:tcPr marL="91450" marR="91450" marT="45725" marB="45725"/>
                </a:tc>
                <a:extLst>
                  <a:ext uri="{0D108BD9-81ED-4DB2-BD59-A6C34878D82A}">
                    <a16:rowId xmlns:a16="http://schemas.microsoft.com/office/drawing/2014/main" val="10001"/>
                  </a:ext>
                </a:extLst>
              </a:tr>
              <a:tr h="502830">
                <a:tc>
                  <a:txBody>
                    <a:bodyPr/>
                    <a:lstStyle/>
                    <a:p>
                      <a:pPr marL="0" marR="0" lvl="0" indent="0" algn="ctr" rtl="0">
                        <a:spcBef>
                          <a:spcPts val="0"/>
                        </a:spcBef>
                        <a:spcAft>
                          <a:spcPts val="0"/>
                        </a:spcAft>
                        <a:buNone/>
                      </a:pPr>
                      <a:r>
                        <a:rPr lang="en-US" sz="1400">
                          <a:latin typeface="Times New Roman" charset="0"/>
                          <a:ea typeface="Times New Roman" charset="0"/>
                          <a:cs typeface="Times New Roman" charset="0"/>
                          <a:sym typeface="Arial"/>
                        </a:rPr>
                        <a:t>2</a:t>
                      </a:r>
                      <a:endParaRPr sz="1600">
                        <a:latin typeface="Times New Roman" charset="0"/>
                        <a:ea typeface="Times New Roman" charset="0"/>
                        <a:cs typeface="Times New Roman" charset="0"/>
                      </a:endParaRPr>
                    </a:p>
                  </a:txBody>
                  <a:tcPr marL="91450" marR="91450" marT="45725" marB="45725"/>
                </a:tc>
                <a:tc>
                  <a:txBody>
                    <a:bodyPr/>
                    <a:lstStyle/>
                    <a:p>
                      <a:pPr marL="285750" marR="0" lvl="0" indent="-285750" algn="l" rtl="0">
                        <a:spcBef>
                          <a:spcPts val="0"/>
                        </a:spcBef>
                        <a:spcAft>
                          <a:spcPts val="0"/>
                        </a:spcAft>
                        <a:buClr>
                          <a:schemeClr val="dk1"/>
                        </a:buClr>
                        <a:buSzPts val="1500"/>
                        <a:buFont typeface="Arial"/>
                        <a:buChar char="•"/>
                      </a:pPr>
                      <a:r>
                        <a:rPr lang="en-US" sz="1400">
                          <a:latin typeface="Times New Roman" charset="0"/>
                          <a:ea typeface="Times New Roman" charset="0"/>
                          <a:cs typeface="Times New Roman" charset="0"/>
                          <a:sym typeface="Arial"/>
                        </a:rPr>
                        <a:t>Introducing problem solving skills</a:t>
                      </a:r>
                      <a:endParaRPr sz="1600">
                        <a:latin typeface="Times New Roman" charset="0"/>
                        <a:ea typeface="Times New Roman" charset="0"/>
                        <a:cs typeface="Times New Roman" charset="0"/>
                      </a:endParaRPr>
                    </a:p>
                    <a:p>
                      <a:pPr marL="285750" marR="0" lvl="0" indent="-285750" algn="l" rtl="0">
                        <a:spcBef>
                          <a:spcPts val="0"/>
                        </a:spcBef>
                        <a:spcAft>
                          <a:spcPts val="0"/>
                        </a:spcAft>
                        <a:buClr>
                          <a:schemeClr val="dk1"/>
                        </a:buClr>
                        <a:buSzPts val="1500"/>
                        <a:buFont typeface="Arial"/>
                        <a:buChar char="•"/>
                      </a:pPr>
                      <a:r>
                        <a:rPr lang="en-US" sz="1400">
                          <a:latin typeface="Times New Roman" charset="0"/>
                          <a:ea typeface="Times New Roman" charset="0"/>
                          <a:cs typeface="Times New Roman" charset="0"/>
                          <a:sym typeface="Arial"/>
                        </a:rPr>
                        <a:t>Steps to problem resolution</a:t>
                      </a:r>
                      <a:endParaRPr sz="1400">
                        <a:latin typeface="Times New Roman" charset="0"/>
                        <a:ea typeface="Times New Roman" charset="0"/>
                        <a:cs typeface="Times New Roman" charset="0"/>
                        <a:sym typeface="Arial"/>
                      </a:endParaRPr>
                    </a:p>
                    <a:p>
                      <a:pPr marL="285750" lvl="0" indent="-285750" rtl="0">
                        <a:spcBef>
                          <a:spcPts val="0"/>
                        </a:spcBef>
                        <a:spcAft>
                          <a:spcPts val="0"/>
                        </a:spcAft>
                        <a:buClr>
                          <a:schemeClr val="dk1"/>
                        </a:buClr>
                        <a:buSzPts val="1500"/>
                        <a:buFont typeface="Arial"/>
                        <a:buChar char="•"/>
                      </a:pPr>
                      <a:r>
                        <a:rPr lang="en-US" sz="1400">
                          <a:latin typeface="Times New Roman" charset="0"/>
                          <a:ea typeface="Times New Roman" charset="0"/>
                          <a:cs typeface="Times New Roman" charset="0"/>
                          <a:sym typeface="Arial"/>
                        </a:rPr>
                        <a:t>Managing emotional health: Spirituality</a:t>
                      </a:r>
                      <a:endParaRPr sz="1400">
                        <a:latin typeface="Times New Roman" charset="0"/>
                        <a:ea typeface="Times New Roman" charset="0"/>
                        <a:cs typeface="Times New Roman" charset="0"/>
                        <a:sym typeface="Aria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500"/>
                        <a:buFont typeface="Arial"/>
                        <a:buNone/>
                      </a:pPr>
                      <a:r>
                        <a:rPr lang="en-US" sz="1400">
                          <a:latin typeface="Times New Roman" charset="0"/>
                          <a:ea typeface="Times New Roman" charset="0"/>
                          <a:cs typeface="Times New Roman" charset="0"/>
                          <a:sym typeface="Arial"/>
                        </a:rPr>
                        <a:t>BMS exercise 2 (including gratitude)</a:t>
                      </a:r>
                      <a:endParaRPr sz="1600">
                        <a:latin typeface="Times New Roman" charset="0"/>
                        <a:ea typeface="Times New Roman" charset="0"/>
                        <a:cs typeface="Times New Roman" charset="0"/>
                      </a:endParaRPr>
                    </a:p>
                    <a:p>
                      <a:pPr marL="0" marR="0" lvl="0" indent="0" algn="l" rtl="0">
                        <a:spcBef>
                          <a:spcPts val="0"/>
                        </a:spcBef>
                        <a:spcAft>
                          <a:spcPts val="0"/>
                        </a:spcAft>
                        <a:buNone/>
                      </a:pPr>
                      <a:endParaRPr sz="1400">
                        <a:latin typeface="Times New Roman" charset="0"/>
                        <a:ea typeface="Times New Roman" charset="0"/>
                        <a:cs typeface="Times New Roman" charset="0"/>
                        <a:sym typeface="Aria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500"/>
                        <a:buFont typeface="Arial"/>
                        <a:buNone/>
                      </a:pPr>
                      <a:r>
                        <a:rPr lang="en-US" sz="1400">
                          <a:latin typeface="Times New Roman" charset="0"/>
                          <a:ea typeface="Times New Roman" charset="0"/>
                          <a:cs typeface="Times New Roman" charset="0"/>
                          <a:sym typeface="Arial"/>
                        </a:rPr>
                        <a:t>BMS exercise 1 &amp; 2, reading 2</a:t>
                      </a:r>
                      <a:endParaRPr sz="1600">
                        <a:latin typeface="Times New Roman" charset="0"/>
                        <a:ea typeface="Times New Roman" charset="0"/>
                        <a:cs typeface="Times New Roman" charset="0"/>
                      </a:endParaRPr>
                    </a:p>
                  </a:txBody>
                  <a:tcPr marL="91450" marR="91450" marT="45725" marB="45725"/>
                </a:tc>
                <a:extLst>
                  <a:ext uri="{0D108BD9-81ED-4DB2-BD59-A6C34878D82A}">
                    <a16:rowId xmlns:a16="http://schemas.microsoft.com/office/drawing/2014/main" val="10002"/>
                  </a:ext>
                </a:extLst>
              </a:tr>
              <a:tr h="645815">
                <a:tc>
                  <a:txBody>
                    <a:bodyPr/>
                    <a:lstStyle/>
                    <a:p>
                      <a:pPr marL="0" marR="0" lvl="0" indent="0" algn="ctr" rtl="0">
                        <a:spcBef>
                          <a:spcPts val="0"/>
                        </a:spcBef>
                        <a:spcAft>
                          <a:spcPts val="0"/>
                        </a:spcAft>
                        <a:buNone/>
                      </a:pPr>
                      <a:r>
                        <a:rPr lang="en-US" sz="1400">
                          <a:latin typeface="Times New Roman" charset="0"/>
                          <a:ea typeface="Times New Roman" charset="0"/>
                          <a:cs typeface="Times New Roman" charset="0"/>
                          <a:sym typeface="Arial"/>
                        </a:rPr>
                        <a:t>3</a:t>
                      </a:r>
                      <a:endParaRPr sz="1600">
                        <a:latin typeface="Times New Roman" charset="0"/>
                        <a:ea typeface="Times New Roman" charset="0"/>
                        <a:cs typeface="Times New Roman" charset="0"/>
                      </a:endParaRPr>
                    </a:p>
                  </a:txBody>
                  <a:tcPr marL="91450" marR="91450" marT="45725" marB="45725"/>
                </a:tc>
                <a:tc>
                  <a:txBody>
                    <a:bodyPr/>
                    <a:lstStyle/>
                    <a:p>
                      <a:pPr marL="285750" marR="0" lvl="0" indent="-285750" algn="l" rtl="0">
                        <a:spcBef>
                          <a:spcPts val="0"/>
                        </a:spcBef>
                        <a:spcAft>
                          <a:spcPts val="0"/>
                        </a:spcAft>
                        <a:buClr>
                          <a:schemeClr val="dk1"/>
                        </a:buClr>
                        <a:buSzPts val="1500"/>
                        <a:buFont typeface="Arial"/>
                        <a:buChar char="•"/>
                      </a:pPr>
                      <a:r>
                        <a:rPr lang="en-US" sz="1400">
                          <a:latin typeface="Times New Roman" charset="0"/>
                          <a:ea typeface="Times New Roman" charset="0"/>
                          <a:cs typeface="Times New Roman" charset="0"/>
                          <a:sym typeface="Arial"/>
                        </a:rPr>
                        <a:t>Understanding chronic disease/illness and self-management of health</a:t>
                      </a:r>
                      <a:endParaRPr sz="1600">
                        <a:latin typeface="Times New Roman" charset="0"/>
                        <a:ea typeface="Times New Roman" charset="0"/>
                        <a:cs typeface="Times New Roman" charset="0"/>
                      </a:endParaRPr>
                    </a:p>
                    <a:p>
                      <a:pPr marL="285750" marR="0" lvl="0" indent="-285750" algn="l" rtl="0">
                        <a:spcBef>
                          <a:spcPts val="0"/>
                        </a:spcBef>
                        <a:spcAft>
                          <a:spcPts val="0"/>
                        </a:spcAft>
                        <a:buClr>
                          <a:schemeClr val="dk1"/>
                        </a:buClr>
                        <a:buSzPts val="1500"/>
                        <a:buFont typeface="Arial"/>
                        <a:buChar char="•"/>
                      </a:pPr>
                      <a:r>
                        <a:rPr lang="en-US" sz="1400">
                          <a:latin typeface="Times New Roman" charset="0"/>
                          <a:ea typeface="Times New Roman" charset="0"/>
                          <a:cs typeface="Times New Roman" charset="0"/>
                          <a:sym typeface="Arial"/>
                        </a:rPr>
                        <a:t>Healthy behaviors: diet, exercise, sleep, etc.</a:t>
                      </a:r>
                      <a:endParaRPr sz="1600">
                        <a:latin typeface="Times New Roman" charset="0"/>
                        <a:ea typeface="Times New Roman" charset="0"/>
                        <a:cs typeface="Times New Roman" charset="0"/>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500"/>
                        <a:buFont typeface="Arial"/>
                        <a:buNone/>
                      </a:pPr>
                      <a:r>
                        <a:rPr lang="en-US" sz="1400">
                          <a:latin typeface="Times New Roman" charset="0"/>
                          <a:ea typeface="Times New Roman" charset="0"/>
                          <a:cs typeface="Times New Roman" charset="0"/>
                          <a:sym typeface="Arial"/>
                        </a:rPr>
                        <a:t>BMS exercise 3 (including massage and meditation)</a:t>
                      </a:r>
                      <a:endParaRPr sz="1600">
                        <a:latin typeface="Times New Roman" charset="0"/>
                        <a:ea typeface="Times New Roman" charset="0"/>
                        <a:cs typeface="Times New Roman" charset="0"/>
                      </a:endParaRPr>
                    </a:p>
                    <a:p>
                      <a:pPr marL="0" marR="0" lvl="0" indent="0" algn="l" rtl="0">
                        <a:spcBef>
                          <a:spcPts val="0"/>
                        </a:spcBef>
                        <a:spcAft>
                          <a:spcPts val="0"/>
                        </a:spcAft>
                        <a:buNone/>
                      </a:pPr>
                      <a:endParaRPr sz="1400">
                        <a:latin typeface="Times New Roman" charset="0"/>
                        <a:ea typeface="Times New Roman" charset="0"/>
                        <a:cs typeface="Times New Roman" charset="0"/>
                        <a:sym typeface="Arial"/>
                      </a:endParaRPr>
                    </a:p>
                  </a:txBody>
                  <a:tcPr marL="91450" marR="91450" marT="45725" marB="45725"/>
                </a:tc>
                <a:tc>
                  <a:txBody>
                    <a:bodyPr/>
                    <a:lstStyle/>
                    <a:p>
                      <a:pPr marL="0" marR="0" lvl="0" indent="0" algn="l" rtl="0">
                        <a:spcBef>
                          <a:spcPts val="0"/>
                        </a:spcBef>
                        <a:spcAft>
                          <a:spcPts val="0"/>
                        </a:spcAft>
                        <a:buNone/>
                      </a:pPr>
                      <a:r>
                        <a:rPr lang="en-US" sz="1400">
                          <a:latin typeface="Times New Roman" charset="0"/>
                          <a:ea typeface="Times New Roman" charset="0"/>
                          <a:cs typeface="Times New Roman" charset="0"/>
                          <a:sym typeface="Arial"/>
                        </a:rPr>
                        <a:t>BMS exercise 1 &amp; 2 &amp; 3, reading 3</a:t>
                      </a:r>
                      <a:endParaRPr sz="1600">
                        <a:latin typeface="Times New Roman" charset="0"/>
                        <a:ea typeface="Times New Roman" charset="0"/>
                        <a:cs typeface="Times New Roman" charset="0"/>
                      </a:endParaRPr>
                    </a:p>
                  </a:txBody>
                  <a:tcPr marL="91450" marR="91450" marT="45725" marB="45725"/>
                </a:tc>
                <a:extLst>
                  <a:ext uri="{0D108BD9-81ED-4DB2-BD59-A6C34878D82A}">
                    <a16:rowId xmlns:a16="http://schemas.microsoft.com/office/drawing/2014/main" val="10003"/>
                  </a:ext>
                </a:extLst>
              </a:tr>
              <a:tr h="600280">
                <a:tc>
                  <a:txBody>
                    <a:bodyPr/>
                    <a:lstStyle/>
                    <a:p>
                      <a:pPr marL="0" marR="0" lvl="0" indent="0" algn="ctr" rtl="0">
                        <a:spcBef>
                          <a:spcPts val="0"/>
                        </a:spcBef>
                        <a:spcAft>
                          <a:spcPts val="0"/>
                        </a:spcAft>
                        <a:buNone/>
                      </a:pPr>
                      <a:r>
                        <a:rPr lang="en-US" sz="1400" dirty="0">
                          <a:latin typeface="Times New Roman" charset="0"/>
                          <a:ea typeface="Times New Roman" charset="0"/>
                          <a:cs typeface="Times New Roman" charset="0"/>
                          <a:sym typeface="Arial"/>
                        </a:rPr>
                        <a:t>4</a:t>
                      </a:r>
                      <a:endParaRPr sz="1600" dirty="0">
                        <a:latin typeface="Times New Roman" charset="0"/>
                        <a:ea typeface="Times New Roman" charset="0"/>
                        <a:cs typeface="Times New Roman" charset="0"/>
                      </a:endParaRPr>
                    </a:p>
                  </a:txBody>
                  <a:tcPr marL="91450" marR="91450" marT="45725" marB="45725"/>
                </a:tc>
                <a:tc>
                  <a:txBody>
                    <a:bodyPr/>
                    <a:lstStyle/>
                    <a:p>
                      <a:pPr marL="285750" marR="0" lvl="0" indent="-285750" algn="l" rtl="0">
                        <a:spcBef>
                          <a:spcPts val="0"/>
                        </a:spcBef>
                        <a:spcAft>
                          <a:spcPts val="0"/>
                        </a:spcAft>
                        <a:buClr>
                          <a:schemeClr val="dk1"/>
                        </a:buClr>
                        <a:buSzPts val="1500"/>
                        <a:buFont typeface="Arial"/>
                        <a:buChar char="•"/>
                      </a:pPr>
                      <a:r>
                        <a:rPr lang="en-US" sz="1400" dirty="0">
                          <a:latin typeface="Times New Roman" charset="0"/>
                          <a:ea typeface="Times New Roman" charset="0"/>
                          <a:cs typeface="Times New Roman" charset="0"/>
                          <a:sym typeface="Arial"/>
                        </a:rPr>
                        <a:t>Importance of seeking support</a:t>
                      </a:r>
                      <a:endParaRPr sz="1400" dirty="0">
                        <a:latin typeface="Times New Roman" charset="0"/>
                        <a:ea typeface="Times New Roman" charset="0"/>
                        <a:cs typeface="Times New Roman" charset="0"/>
                        <a:sym typeface="Arial"/>
                      </a:endParaRPr>
                    </a:p>
                    <a:p>
                      <a:pPr marL="285750" marR="0" lvl="0" indent="-285750" algn="l" rtl="0">
                        <a:spcBef>
                          <a:spcPts val="0"/>
                        </a:spcBef>
                        <a:spcAft>
                          <a:spcPts val="0"/>
                        </a:spcAft>
                        <a:buClr>
                          <a:schemeClr val="dk1"/>
                        </a:buClr>
                        <a:buSzPts val="1500"/>
                        <a:buFont typeface="Arial"/>
                        <a:buChar char="•"/>
                      </a:pPr>
                      <a:r>
                        <a:rPr lang="en-US" sz="1400" dirty="0">
                          <a:latin typeface="Times New Roman" charset="0"/>
                          <a:ea typeface="Times New Roman" charset="0"/>
                          <a:cs typeface="Times New Roman" charset="0"/>
                          <a:sym typeface="Arial"/>
                        </a:rPr>
                        <a:t>Introducing community resources</a:t>
                      </a:r>
                      <a:endParaRPr sz="1600" dirty="0">
                        <a:latin typeface="Times New Roman" charset="0"/>
                        <a:ea typeface="Times New Roman" charset="0"/>
                        <a:cs typeface="Times New Roman" charset="0"/>
                      </a:endParaRPr>
                    </a:p>
                  </a:txBody>
                  <a:tcPr marL="91450" marR="91450" marT="45725" marB="45725"/>
                </a:tc>
                <a:tc>
                  <a:txBody>
                    <a:bodyPr/>
                    <a:lstStyle/>
                    <a:p>
                      <a:pPr marL="0" marR="0" lvl="0" indent="0" algn="l" rtl="0">
                        <a:spcBef>
                          <a:spcPts val="0"/>
                        </a:spcBef>
                        <a:spcAft>
                          <a:spcPts val="0"/>
                        </a:spcAft>
                        <a:buNone/>
                      </a:pPr>
                      <a:r>
                        <a:rPr lang="en-US" sz="1400">
                          <a:latin typeface="Times New Roman" charset="0"/>
                          <a:ea typeface="Times New Roman" charset="0"/>
                          <a:cs typeface="Times New Roman" charset="0"/>
                          <a:sym typeface="Arial"/>
                        </a:rPr>
                        <a:t>BMS exercise 4 (including mindfulness)</a:t>
                      </a:r>
                      <a:endParaRPr sz="1600">
                        <a:latin typeface="Times New Roman" charset="0"/>
                        <a:ea typeface="Times New Roman" charset="0"/>
                        <a:cs typeface="Times New Roman" charset="0"/>
                      </a:endParaRPr>
                    </a:p>
                  </a:txBody>
                  <a:tcPr marL="91450" marR="91450" marT="45725" marB="45725"/>
                </a:tc>
                <a:tc>
                  <a:txBody>
                    <a:bodyPr/>
                    <a:lstStyle/>
                    <a:p>
                      <a:pPr marL="0" marR="0" lvl="0" indent="0" algn="l" rtl="0">
                        <a:spcBef>
                          <a:spcPts val="0"/>
                        </a:spcBef>
                        <a:spcAft>
                          <a:spcPts val="0"/>
                        </a:spcAft>
                        <a:buNone/>
                      </a:pPr>
                      <a:r>
                        <a:rPr lang="en-US" sz="1400" dirty="0">
                          <a:latin typeface="Times New Roman" charset="0"/>
                          <a:ea typeface="Times New Roman" charset="0"/>
                          <a:cs typeface="Times New Roman" charset="0"/>
                          <a:sym typeface="Arial"/>
                        </a:rPr>
                        <a:t>Review all readings and do all  exercises</a:t>
                      </a:r>
                      <a:endParaRPr sz="1600" dirty="0">
                        <a:latin typeface="Times New Roman" charset="0"/>
                        <a:ea typeface="Times New Roman" charset="0"/>
                        <a:cs typeface="Times New Roman" charset="0"/>
                      </a:endParaRPr>
                    </a:p>
                  </a:txBody>
                  <a:tcPr marL="91450" marR="91450" marT="45725" marB="457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69986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341645" y="1289759"/>
            <a:ext cx="8460712" cy="2208576"/>
          </a:xfrm>
          <a:prstGeom prst="rect">
            <a:avLst/>
          </a:prstGeom>
          <a:noFill/>
          <a:ln>
            <a:noFill/>
          </a:ln>
        </p:spPr>
        <p:txBody>
          <a:bodyPr spcFirstLastPara="1" wrap="square" lIns="91425" tIns="45700" rIns="91425" bIns="45700" anchor="t" anchorCtr="0">
            <a:noAutofit/>
          </a:bodyPr>
          <a:lstStyle/>
          <a:p>
            <a:pPr marL="285750" indent="-285750">
              <a:spcBef>
                <a:spcPts val="600"/>
              </a:spcBef>
              <a:buClr>
                <a:srgbClr val="000000"/>
              </a:buClr>
              <a:buSzPts val="1800"/>
              <a:buFont typeface="Arial"/>
              <a:buChar char="•"/>
            </a:pPr>
            <a:r>
              <a:rPr lang="en-US" altLang="zh-CN" sz="2800" dirty="0">
                <a:latin typeface="Times New Roman" charset="0"/>
                <a:ea typeface="Times New Roman" charset="0"/>
                <a:cs typeface="Times New Roman" charset="0"/>
              </a:rPr>
              <a:t>Bilingual manuals and exercise videos </a:t>
            </a:r>
            <a:r>
              <a:rPr lang="en-US" altLang="zh-CN" sz="2800" dirty="0" smtClean="0">
                <a:latin typeface="Times New Roman" charset="0"/>
                <a:ea typeface="Times New Roman" charset="0"/>
                <a:cs typeface="Times New Roman" charset="0"/>
              </a:rPr>
              <a:t> </a:t>
            </a:r>
            <a:r>
              <a:rPr lang="en-US" altLang="zh-CN" sz="2800" dirty="0">
                <a:latin typeface="Times New Roman" charset="0"/>
                <a:ea typeface="Times New Roman" charset="0"/>
                <a:cs typeface="Times New Roman" charset="0"/>
              </a:rPr>
              <a:t>accessible </a:t>
            </a:r>
            <a:r>
              <a:rPr lang="en-US" altLang="zh-CN" sz="2800" dirty="0" smtClean="0">
                <a:latin typeface="Times New Roman" charset="0"/>
                <a:ea typeface="Times New Roman" charset="0"/>
                <a:cs typeface="Times New Roman" charset="0"/>
              </a:rPr>
              <a:t>on </a:t>
            </a:r>
            <a:r>
              <a:rPr lang="en-US" altLang="zh-CN" sz="2800" dirty="0">
                <a:latin typeface="Times New Roman" charset="0"/>
                <a:ea typeface="Times New Roman" charset="0"/>
                <a:cs typeface="Times New Roman" charset="0"/>
              </a:rPr>
              <a:t>online training platform: </a:t>
            </a:r>
            <a:r>
              <a:rPr lang="en-US" altLang="zh-CN" sz="2800" dirty="0">
                <a:latin typeface="Times New Roman" charset="0"/>
                <a:ea typeface="Times New Roman" charset="0"/>
                <a:cs typeface="Times New Roman" charset="0"/>
                <a:hlinkClick r:id="rId3"/>
              </a:rPr>
              <a:t>https://</a:t>
            </a:r>
            <a:r>
              <a:rPr lang="en-US" altLang="zh-CN" sz="2800" dirty="0" smtClean="0">
                <a:latin typeface="Times New Roman" charset="0"/>
                <a:ea typeface="Times New Roman" charset="0"/>
                <a:cs typeface="Times New Roman" charset="0"/>
                <a:hlinkClick r:id="rId3"/>
              </a:rPr>
              <a:t>roybal.usc.edu/csmp/</a:t>
            </a:r>
            <a:endParaRPr lang="en-US" altLang="zh-CN" sz="2800" dirty="0" smtClean="0">
              <a:latin typeface="Times New Roman" charset="0"/>
              <a:ea typeface="Times New Roman" charset="0"/>
              <a:cs typeface="Times New Roman" charset="0"/>
            </a:endParaRPr>
          </a:p>
          <a:p>
            <a:pPr marL="285750" lvl="0" indent="-285750">
              <a:spcBef>
                <a:spcPts val="600"/>
              </a:spcBef>
              <a:buClr>
                <a:schemeClr val="dk1"/>
              </a:buClr>
              <a:buSzPts val="1800"/>
              <a:buFont typeface="Arial"/>
              <a:buChar char="•"/>
            </a:pPr>
            <a:r>
              <a:rPr lang="en-US" altLang="zh-CN" sz="2800" dirty="0" smtClean="0">
                <a:latin typeface="Times New Roman" charset="0"/>
                <a:ea typeface="Times New Roman" charset="0"/>
                <a:cs typeface="Times New Roman" charset="0"/>
              </a:rPr>
              <a:t>Text messages as reminders</a:t>
            </a:r>
            <a:endParaRPr sz="2800" dirty="0">
              <a:latin typeface="Times New Roman" charset="0"/>
              <a:ea typeface="Times New Roman" charset="0"/>
              <a:cs typeface="Times New Roman" charset="0"/>
            </a:endParaRPr>
          </a:p>
        </p:txBody>
      </p:sp>
      <p:pic>
        <p:nvPicPr>
          <p:cNvPr id="97" name="Shape 97"/>
          <p:cNvPicPr preferRelativeResize="0"/>
          <p:nvPr/>
        </p:nvPicPr>
        <p:blipFill rotWithShape="1">
          <a:blip r:embed="rId4">
            <a:alphaModFix/>
          </a:blip>
          <a:srcRect/>
          <a:stretch/>
        </p:blipFill>
        <p:spPr>
          <a:xfrm>
            <a:off x="0" y="3501065"/>
            <a:ext cx="4558252" cy="3328975"/>
          </a:xfrm>
          <a:prstGeom prst="rect">
            <a:avLst/>
          </a:prstGeom>
          <a:noFill/>
          <a:ln>
            <a:noFill/>
          </a:ln>
        </p:spPr>
      </p:pic>
      <p:pic>
        <p:nvPicPr>
          <p:cNvPr id="98" name="Shape 98"/>
          <p:cNvPicPr preferRelativeResize="0"/>
          <p:nvPr/>
        </p:nvPicPr>
        <p:blipFill rotWithShape="1">
          <a:blip r:embed="rId5">
            <a:alphaModFix/>
          </a:blip>
          <a:srcRect/>
          <a:stretch/>
        </p:blipFill>
        <p:spPr>
          <a:xfrm>
            <a:off x="4538514" y="3501064"/>
            <a:ext cx="4583225" cy="3328975"/>
          </a:xfrm>
          <a:prstGeom prst="rect">
            <a:avLst/>
          </a:prstGeom>
          <a:noFill/>
          <a:ln>
            <a:noFill/>
          </a:ln>
        </p:spPr>
      </p:pic>
      <p:sp>
        <p:nvSpPr>
          <p:cNvPr id="6" name="TextBox 5"/>
          <p:cNvSpPr txBox="1"/>
          <p:nvPr/>
        </p:nvSpPr>
        <p:spPr>
          <a:xfrm>
            <a:off x="448659" y="504928"/>
            <a:ext cx="8219185" cy="584775"/>
          </a:xfrm>
          <a:prstGeom prst="rect">
            <a:avLst/>
          </a:prstGeom>
          <a:noFill/>
        </p:spPr>
        <p:txBody>
          <a:bodyPr wrap="square" rtlCol="0">
            <a:spAutoFit/>
          </a:bodyPr>
          <a:lstStyle/>
          <a:p>
            <a:pPr lvl="0" algn="ctr"/>
            <a:r>
              <a:rPr kumimoji="1" lang="en-US" altLang="zh-CN" sz="3200" b="1" dirty="0" smtClean="0">
                <a:latin typeface="Times New Roman" charset="0"/>
                <a:ea typeface="Times New Roman" charset="0"/>
                <a:cs typeface="Times New Roman" charset="0"/>
              </a:rPr>
              <a:t>Technological Support</a:t>
            </a:r>
            <a:endParaRPr lang="zh-CN" altLang="en-US" sz="3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59420172"/>
      </p:ext>
    </p:extLst>
  </p:cSld>
  <p:clrMapOvr>
    <a:masterClrMapping/>
  </p:clrMapOvr>
</p:sld>
</file>

<file path=ppt/theme/theme1.xml><?xml version="1.0" encoding="utf-8"?>
<a:theme xmlns:a="http://schemas.openxmlformats.org/drawingml/2006/main" name="Office Theme">
  <a:themeElements>
    <a:clrScheme name="Custom 23">
      <a:dk1>
        <a:srgbClr val="99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老年社会工作new version" id="{79ABAB25-BF76-9A49-88F0-1B980B7C8313}" vid="{C6558C0D-7558-7649-AB7E-FEABBD5D44AC}"/>
    </a:ext>
  </a:extLst>
</a:theme>
</file>

<file path=ppt/theme/theme2.xml><?xml version="1.0" encoding="utf-8"?>
<a:theme xmlns:a="http://schemas.openxmlformats.org/drawingml/2006/main" name="1_Office Theme">
  <a:themeElements>
    <a:clrScheme name="Custom 28">
      <a:dk1>
        <a:srgbClr val="990000"/>
      </a:dk1>
      <a:lt1>
        <a:srgbClr val="FFCC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老年社会工作new version" id="{79ABAB25-BF76-9A49-88F0-1B980B7C8313}" vid="{E2B7BD8B-78B3-E246-9DBF-36034892965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USC ppt presentation template</Template>
  <TotalTime>11490</TotalTime>
  <Words>1944</Words>
  <Application>Microsoft Office PowerPoint</Application>
  <PresentationFormat>On-screen Show (4:3)</PresentationFormat>
  <Paragraphs>307</Paragraphs>
  <Slides>28</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DengXian</vt:lpstr>
      <vt:lpstr>DFKai-SB</vt:lpstr>
      <vt:lpstr>宋体</vt:lpstr>
      <vt:lpstr>Arial</vt:lpstr>
      <vt:lpstr>Calibri</vt:lpstr>
      <vt:lpstr>Courier New</vt:lpstr>
      <vt:lpstr>Times New Roman</vt:lpstr>
      <vt:lpstr>Wingdings</vt:lpstr>
      <vt:lpstr>Office Theme</vt:lpstr>
      <vt:lpstr>1_Office Theme</vt:lpstr>
      <vt:lpstr>PowerPoint Presentation</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Iris Chi</cp:lastModifiedBy>
  <cp:revision>165</cp:revision>
  <cp:lastPrinted>2018-11-04T17:47:06Z</cp:lastPrinted>
  <dcterms:created xsi:type="dcterms:W3CDTF">2018-06-01T23:31:01Z</dcterms:created>
  <dcterms:modified xsi:type="dcterms:W3CDTF">2018-11-30T02:41:55Z</dcterms:modified>
</cp:coreProperties>
</file>